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modernComment_10F_8C7C317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269" r:id="rId6"/>
    <p:sldId id="268" r:id="rId7"/>
    <p:sldId id="267" r:id="rId8"/>
    <p:sldId id="270" r:id="rId9"/>
    <p:sldId id="265" r:id="rId10"/>
    <p:sldId id="257" r:id="rId11"/>
    <p:sldId id="258" r:id="rId12"/>
    <p:sldId id="259" r:id="rId13"/>
    <p:sldId id="272" r:id="rId14"/>
    <p:sldId id="271" r:id="rId15"/>
    <p:sldId id="273" r:id="rId16"/>
    <p:sldId id="261" r:id="rId17"/>
    <p:sldId id="275" r:id="rId18"/>
    <p:sldId id="274" r:id="rId19"/>
    <p:sldId id="263" r:id="rId20"/>
    <p:sldId id="264" r:id="rId21"/>
    <p:sldId id="26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20B503-1490-5C87-F532-F7609697E6B3}" name="Kovács Márk" initials="KM" userId="S::B2TN3S@hallgato.uni-neumann.hu::0aedd0b8-4d6a-4a65-8f32-df3cb6f359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FF8500"/>
    <a:srgbClr val="2596BE"/>
    <a:srgbClr val="4D4D4D"/>
    <a:srgbClr val="9B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57" autoAdjust="0"/>
    <p:restoredTop sz="90524" autoAdjust="0"/>
  </p:normalViewPr>
  <p:slideViewPr>
    <p:cSldViewPr snapToGrid="0">
      <p:cViewPr varScale="1">
        <p:scale>
          <a:sx n="80" d="100"/>
          <a:sy n="80" d="100"/>
        </p:scale>
        <p:origin x="663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hu-HU" sz="2400" b="1" dirty="0"/>
              <a:t>A hallgatói lelkesedés</a:t>
            </a:r>
            <a:r>
              <a:rPr lang="hu-HU" sz="2400" b="1" baseline="0" dirty="0"/>
              <a:t> és tanulmányi átlaguk korrelációja</a:t>
            </a:r>
            <a:endParaRPr lang="en-US" sz="2400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Átlag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</c:f>
              <c:numCache>
                <c:formatCode>0%</c:formatCode>
                <c:ptCount val="5"/>
                <c:pt idx="0">
                  <c:v>0.3</c:v>
                </c:pt>
                <c:pt idx="1">
                  <c:v>0.5</c:v>
                </c:pt>
                <c:pt idx="2">
                  <c:v>0.65</c:v>
                </c:pt>
                <c:pt idx="3">
                  <c:v>0.75</c:v>
                </c:pt>
                <c:pt idx="4">
                  <c:v>0.88</c:v>
                </c:pt>
              </c:numCache>
            </c:numRef>
          </c:xVal>
          <c:yVal>
            <c:numRef>
              <c:f>Sheet1!$B$2:$B$6</c:f>
              <c:numCache>
                <c:formatCode>General</c:formatCode>
                <c:ptCount val="5"/>
                <c:pt idx="0">
                  <c:v>3</c:v>
                </c:pt>
                <c:pt idx="1">
                  <c:v>3.5</c:v>
                </c:pt>
                <c:pt idx="2">
                  <c:v>4</c:v>
                </c:pt>
                <c:pt idx="3">
                  <c:v>4.5</c:v>
                </c:pt>
                <c:pt idx="4">
                  <c:v>4.75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DB6-46C8-8E09-F5982097F8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158896"/>
        <c:axId val="386160816"/>
      </c:scatterChart>
      <c:valAx>
        <c:axId val="386158896"/>
        <c:scaling>
          <c:orientation val="minMax"/>
          <c:max val="1"/>
          <c:min val="0.25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sz="2000" dirty="0"/>
                  <a:t>Érdeklődés a műszaki tantárgyak</a:t>
                </a:r>
                <a:r>
                  <a:rPr lang="hu-HU" sz="2000" baseline="0" dirty="0"/>
                  <a:t> iránt</a:t>
                </a:r>
                <a:endParaRPr lang="en-GB" sz="20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160816"/>
        <c:crosses val="autoZero"/>
        <c:crossBetween val="midCat"/>
      </c:valAx>
      <c:valAx>
        <c:axId val="386160816"/>
        <c:scaling>
          <c:orientation val="minMax"/>
          <c:min val="2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hu-HU" sz="2000" dirty="0"/>
                  <a:t>Tanulmányi Átlag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61588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modernComment_10F_8C7C31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CD8C0C-808B-404F-A40A-177C16C6A7CE}" authorId="{AB20B503-1490-5C87-F532-F7609697E6B3}" created="2024-05-20T16:01:39.86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56949370" sldId="271"/>
      <ac:spMk id="49" creationId="{F480346B-480F-0CF9-7D73-B4B2940BCEE9}"/>
    </ac:deMkLst>
    <p188:txBody>
      <a:bodyPr/>
      <a:lstStyle/>
      <a:p>
        <a:r>
          <a:rPr lang="en-GB"/>
          <a:t>1x motor with encoder or 2 motors without encoder (5 pin with enc, 2x2 pwm for 2 motors and common enable)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43315A-6A4D-9EAC-2346-DF02690A5D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B9994-8BC7-3679-BAC8-B47294D3CB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DC85-3EC0-400E-919B-39911018869C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81679-0A53-7EFE-AAE4-E0C1B29C1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67B63-C9E7-444D-9A2E-1B257D4007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4034-934C-4A90-A4D7-A47C398C6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5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01689-3702-42AF-BF92-261F17BA2933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6EC09-AB51-46BE-9954-EE678B2AA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48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PRODIGY: mert kihozza hallgatóban rejlő szakmai potenciált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EC09-AB51-46BE-9954-EE678B2AAF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9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Laborokon: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MOST: Hibák, lelkesedés elvesztése, motiválatlanság, sikertelenség, romló tendencia az eredményekben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hu-HU" dirty="0"/>
              <a:t>JÖVŐ: Arra helyezzük a hangsúlyt, amiért itt vagyunk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EC09-AB51-46BE-9954-EE678B2AAF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995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EC09-AB51-46BE-9954-EE678B2AAF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95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u-HU" dirty="0"/>
              <a:t>TDK, SZAKDOLGOZAT, VERSENYEK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EC09-AB51-46BE-9954-EE678B2AAF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27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A277B0-A0AF-6BB4-15B5-DA4578AE82D4}"/>
              </a:ext>
            </a:extLst>
          </p:cNvPr>
          <p:cNvSpPr/>
          <p:nvPr userDrawn="1"/>
        </p:nvSpPr>
        <p:spPr>
          <a:xfrm>
            <a:off x="-25400" y="-206376"/>
            <a:ext cx="12192000" cy="619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C17676-29CB-DA91-BA06-F5D130C346D9}"/>
              </a:ext>
            </a:extLst>
          </p:cNvPr>
          <p:cNvSpPr/>
          <p:nvPr userDrawn="1"/>
        </p:nvSpPr>
        <p:spPr>
          <a:xfrm>
            <a:off x="8653800" y="-1264562"/>
            <a:ext cx="5400000" cy="54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orange text and a black and white logo&#10;&#10;Description automatically generated">
            <a:extLst>
              <a:ext uri="{FF2B5EF4-FFF2-40B4-BE49-F238E27FC236}">
                <a16:creationId xmlns:a16="http://schemas.microsoft.com/office/drawing/2014/main" id="{11DFE7CE-6906-3028-EE3D-B6DD74C2A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0" y="921881"/>
            <a:ext cx="4765675" cy="172023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67CF8B6-C39D-8EFC-6D77-9FBD6C3DD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50" y="5193624"/>
            <a:ext cx="7819450" cy="4324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06DE958-3CD4-7FF3-4817-DD663B7A3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350" y="3007236"/>
            <a:ext cx="7844850" cy="1493327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3A4334E4-267C-75D6-0DEE-C5318D8EE7C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15968A-02C3-47D7-B4DC-6848D999CDC1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8513CF8A-1E28-21E7-BEE1-FBB7BD415F8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err="1"/>
              <a:t>Kov</a:t>
            </a:r>
            <a:r>
              <a:rPr lang="hu-HU" dirty="0"/>
              <a:t>ács Márk – Informatikai Tanszék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45DCC53-7927-F402-AA84-B809DC827E0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EEAF97B-7694-0477-4701-2B8B8239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9308019" y="456955"/>
            <a:ext cx="2415161" cy="24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1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17FC86-4B79-C64D-D977-CF34B99F4BF6}"/>
              </a:ext>
            </a:extLst>
          </p:cNvPr>
          <p:cNvSpPr/>
          <p:nvPr userDrawn="1"/>
        </p:nvSpPr>
        <p:spPr>
          <a:xfrm>
            <a:off x="8796000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EEEC75-8BC9-40B0-472A-750C73A4327B}"/>
              </a:ext>
            </a:extLst>
          </p:cNvPr>
          <p:cNvSpPr/>
          <p:nvPr userDrawn="1"/>
        </p:nvSpPr>
        <p:spPr>
          <a:xfrm>
            <a:off x="287406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41932-FA32-CCAD-9D02-D405AE22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42" y="1460210"/>
            <a:ext cx="3118658" cy="3941763"/>
          </a:xfrm>
          <a:prstGeom prst="rect">
            <a:avLst/>
          </a:prstGeom>
        </p:spPr>
        <p:txBody>
          <a:bodyPr/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accent2"/>
                </a:solidFill>
              </a:defRPr>
            </a:lvl1pPr>
            <a:lvl2pPr algn="just">
              <a:defRPr b="0">
                <a:solidFill>
                  <a:schemeClr val="accent2"/>
                </a:solidFill>
              </a:defRPr>
            </a:lvl2pPr>
            <a:lvl3pPr algn="just">
              <a:defRPr b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FBAE-9867-62CA-C99F-95273F51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DBB-B05F-41F7-9E1E-279321A579E3}" type="datetime1">
              <a:rPr lang="en-US" smtClean="0"/>
              <a:t>5/21/2024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D216A4-24C4-795F-2CA2-65BBD9EFF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96000" y="1458118"/>
            <a:ext cx="3118658" cy="3941763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accent2"/>
                </a:solidFill>
              </a:defRPr>
            </a:lvl1pPr>
            <a:lvl2pPr algn="just">
              <a:defRPr sz="2000">
                <a:solidFill>
                  <a:schemeClr val="accent2"/>
                </a:solidFill>
              </a:defRPr>
            </a:lvl2pPr>
            <a:lvl3pPr algn="just">
              <a:defRPr sz="18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5946A0F-22B2-7F82-22E7-A561B1380E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87145" y="1458118"/>
            <a:ext cx="5008215" cy="3941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2F9360-92F9-4057-9A8D-2111CAB19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FE6613-5DDE-C045-3D9B-FC221CB07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21">
            <a:extLst>
              <a:ext uri="{FF2B5EF4-FFF2-40B4-BE49-F238E27FC236}">
                <a16:creationId xmlns:a16="http://schemas.microsoft.com/office/drawing/2014/main" id="{3085D1AF-4414-0921-DAA7-A2C4EC1B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1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836612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  <a:lvl2pPr>
              <a:defRPr sz="2800" b="0">
                <a:solidFill>
                  <a:schemeClr val="accent2"/>
                </a:solidFill>
              </a:defRPr>
            </a:lvl2pPr>
            <a:lvl3pPr>
              <a:defRPr sz="2400" b="0">
                <a:solidFill>
                  <a:schemeClr val="accent2"/>
                </a:solidFill>
              </a:defRPr>
            </a:lvl3pPr>
            <a:lvl4pPr>
              <a:defRPr sz="2000" b="0">
                <a:solidFill>
                  <a:schemeClr val="accent2"/>
                </a:solidFill>
              </a:defRPr>
            </a:lvl4pPr>
            <a:lvl5pPr>
              <a:defRPr sz="2000" b="0">
                <a:solidFill>
                  <a:schemeClr val="accent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5D3B-37D0-742E-7C98-6AA84701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5/21/2024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D5DD01-2657-F4E2-B3AD-C468821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42E0A1-8742-E75E-A4D2-508F86B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490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  <a:lvl2pPr>
              <a:defRPr sz="2800" b="0">
                <a:solidFill>
                  <a:schemeClr val="accent2"/>
                </a:solidFill>
              </a:defRPr>
            </a:lvl2pPr>
            <a:lvl3pPr>
              <a:defRPr sz="2400" b="0">
                <a:solidFill>
                  <a:schemeClr val="accent2"/>
                </a:solidFill>
              </a:defRPr>
            </a:lvl3pPr>
            <a:lvl4pPr>
              <a:defRPr sz="2000" b="0">
                <a:solidFill>
                  <a:schemeClr val="accent2"/>
                </a:solidFill>
              </a:defRPr>
            </a:lvl4pPr>
            <a:lvl5pPr>
              <a:defRPr sz="2000" b="0">
                <a:solidFill>
                  <a:schemeClr val="accent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7421563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5D3B-37D0-742E-7C98-6AA84701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5/21/2024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D5DD01-2657-F4E2-B3AD-C468821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42E0A1-8742-E75E-A4D2-508F86B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4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10AAA6-8A5C-97E9-1A18-AE0FEA3DD67E}"/>
              </a:ext>
            </a:extLst>
          </p:cNvPr>
          <p:cNvSpPr/>
          <p:nvPr userDrawn="1"/>
        </p:nvSpPr>
        <p:spPr>
          <a:xfrm>
            <a:off x="770778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724FF5-618C-4D82-EF56-CB70F86AF211}"/>
              </a:ext>
            </a:extLst>
          </p:cNvPr>
          <p:cNvSpPr/>
          <p:nvPr userDrawn="1"/>
        </p:nvSpPr>
        <p:spPr>
          <a:xfrm>
            <a:off x="6181725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70B3-A3E7-6AEA-FED1-9497A661D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77" y="1112709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02EA7-D510-629B-6AD2-90E63011B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777" y="2024659"/>
            <a:ext cx="5157787" cy="38268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50798-4434-EACA-62AA-112E2E040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12709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0C481-09BF-9587-4CF7-AFD900AE6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024660"/>
            <a:ext cx="5183188" cy="382686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3E712-ABD0-2A3F-324D-64876595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6A9D-D71F-4DBC-96D4-FBDB84AAE1F1}" type="datetime1">
              <a:rPr lang="en-US" smtClean="0"/>
              <a:t>5/21/2024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BD89161-1EA1-9F97-77E1-AF2D51581E2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424587-46AE-B238-7057-EB2F3F9486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21">
            <a:extLst>
              <a:ext uri="{FF2B5EF4-FFF2-40B4-BE49-F238E27FC236}">
                <a16:creationId xmlns:a16="http://schemas.microsoft.com/office/drawing/2014/main" id="{253E29C0-25F1-D410-5A47-32D10B3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40905-2DBB-B56F-FCB6-7C290716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A67A40-7A57-3E50-1059-9DD22FB7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96000" y="2112079"/>
            <a:ext cx="90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580B79D-BD3E-0780-07E5-3C03F2A16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CE66BE-7C8F-82B7-3620-CD786743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21">
            <a:extLst>
              <a:ext uri="{FF2B5EF4-FFF2-40B4-BE49-F238E27FC236}">
                <a16:creationId xmlns:a16="http://schemas.microsoft.com/office/drawing/2014/main" id="{6E11D304-0304-B637-B181-F27ECEF8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11B2DBE5-7D6C-E1E0-EA08-6DCFEF3B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6000" y="1145921"/>
            <a:ext cx="9000000" cy="864034"/>
          </a:xfrm>
        </p:spPr>
        <p:txBody>
          <a:bodyPr anchor="t">
            <a:normAutofit/>
          </a:bodyPr>
          <a:lstStyle>
            <a:lvl1pPr marL="0" indent="0" algn="ctr">
              <a:buNone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96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9E2669-0B64-77F8-9FA7-6E5B820EB619}"/>
              </a:ext>
            </a:extLst>
          </p:cNvPr>
          <p:cNvSpPr/>
          <p:nvPr userDrawn="1"/>
        </p:nvSpPr>
        <p:spPr>
          <a:xfrm>
            <a:off x="0" y="6201902"/>
            <a:ext cx="12192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2A3E-19E9-B557-E407-E1A2549A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3093"/>
            <a:ext cx="10515600" cy="394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03183-7078-3A13-BF07-2B00470AF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1297" y="6356349"/>
            <a:ext cx="9407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5864E46-B22E-4A9F-B6C7-A83279F39BDC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F932-78FC-0ED7-EC52-5CD50592F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X    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D9F80E1F-12C9-B7B2-39C7-676925FDEB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7837"/>
            <a:ext cx="1278293" cy="56813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95A2AE-06A3-3749-5536-9363847824F4}"/>
              </a:ext>
            </a:extLst>
          </p:cNvPr>
          <p:cNvSpPr/>
          <p:nvPr userDrawn="1"/>
        </p:nvSpPr>
        <p:spPr>
          <a:xfrm>
            <a:off x="0" y="-7104"/>
            <a:ext cx="8153400" cy="7546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484186-C8BC-E0B1-1799-5FAE47D16A9D}"/>
              </a:ext>
            </a:extLst>
          </p:cNvPr>
          <p:cNvSpPr/>
          <p:nvPr userDrawn="1"/>
        </p:nvSpPr>
        <p:spPr>
          <a:xfrm>
            <a:off x="-1" y="-3552"/>
            <a:ext cx="12192000" cy="75112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F559-FEF9-DB3C-A4A1-8509640A9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89231050-1E43-D8D4-26EE-1D73BAAF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8F1BC9-530F-E246-2E35-1E591A49ADE5}"/>
              </a:ext>
            </a:extLst>
          </p:cNvPr>
          <p:cNvSpPr/>
          <p:nvPr userDrawn="1"/>
        </p:nvSpPr>
        <p:spPr>
          <a:xfrm>
            <a:off x="0" y="-7104"/>
            <a:ext cx="340824" cy="75467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32E008D0-55C5-F46B-E21E-440026457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125910" y="6274207"/>
            <a:ext cx="578925" cy="5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6" r:id="rId3"/>
    <p:sldLayoutId id="2147483659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8/10/relationships/comments" Target="../comments/modernComment_10F_8C7C317A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sv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microsoft.com/office/2007/relationships/hdphoto" Target="../media/hdphoto4.wdp"/><Relationship Id="rId11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11.png"/><Relationship Id="rId4" Type="http://schemas.microsoft.com/office/2007/relationships/hdphoto" Target="../media/hdphoto3.wdp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1.png"/><Relationship Id="rId3" Type="http://schemas.openxmlformats.org/officeDocument/2006/relationships/image" Target="../media/image16.jp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5.wdp"/><Relationship Id="rId11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microsoft.com/office/2007/relationships/hdphoto" Target="../media/hdphoto2.wdp"/><Relationship Id="rId4" Type="http://schemas.openxmlformats.org/officeDocument/2006/relationships/image" Target="../media/image17.jp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3.wdp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AF5D47-78B5-7001-5827-D09CA17AD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A következő lépés a gyakorlat-orientált felsőoktatásban!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8FAC8-82D6-CE57-060F-17010D4958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350" y="3007236"/>
            <a:ext cx="8053618" cy="1493327"/>
          </a:xfrm>
        </p:spPr>
        <p:txBody>
          <a:bodyPr>
            <a:normAutofit fontScale="70000" lnSpcReduction="20000"/>
          </a:bodyPr>
          <a:lstStyle/>
          <a:p>
            <a:r>
              <a:rPr lang="en-US" sz="10600" dirty="0"/>
              <a:t>PRODIGY</a:t>
            </a:r>
          </a:p>
          <a:p>
            <a:r>
              <a:rPr lang="hu-HU" dirty="0"/>
              <a:t>- Az Univerzális Fejlesztői Platform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578FF-93AB-42C3-F7B8-FCF24CC8038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15968A-02C3-47D7-B4DC-6848D999CDC1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EB8A-98C2-5001-6B2B-45157F51A91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DF353-0C82-57ED-B502-6AAD865B42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54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A92A6AA-E79B-1C65-0AFE-BB6E29612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988" y="3531448"/>
            <a:ext cx="2346933" cy="187754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4C74C-E8E9-DF51-F121-23D6218D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DF0B-E2BA-43CC-A1E7-610515E15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61DDE-1E1E-3420-5D71-394E73233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9A980A-A0E8-E354-061D-49CE067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3" y="0"/>
            <a:ext cx="11851177" cy="735540"/>
          </a:xfrm>
        </p:spPr>
        <p:txBody>
          <a:bodyPr/>
          <a:lstStyle/>
          <a:p>
            <a:r>
              <a:rPr lang="hu-HU" dirty="0"/>
              <a:t>2. STM32 </a:t>
            </a:r>
            <a:r>
              <a:rPr lang="hu-HU" dirty="0" err="1"/>
              <a:t>Block</a:t>
            </a:r>
            <a:r>
              <a:rPr lang="hu-HU" dirty="0"/>
              <a:t> diagram</a:t>
            </a:r>
            <a:endParaRPr lang="en-US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6261B4B-040B-C276-1759-7CBD876CF708}"/>
              </a:ext>
            </a:extLst>
          </p:cNvPr>
          <p:cNvSpPr/>
          <p:nvPr/>
        </p:nvSpPr>
        <p:spPr>
          <a:xfrm>
            <a:off x="340824" y="1381351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NFC</a:t>
            </a:r>
            <a:endParaRPr lang="en-US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D0C7504-1443-4971-21C3-AB147A78224E}"/>
              </a:ext>
            </a:extLst>
          </p:cNvPr>
          <p:cNvSpPr/>
          <p:nvPr/>
        </p:nvSpPr>
        <p:spPr>
          <a:xfrm>
            <a:off x="340824" y="2305548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uSD</a:t>
            </a:r>
            <a:endParaRPr lang="en-US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6E9FDDB2-6C23-F300-AF99-CBF207E1F102}"/>
              </a:ext>
            </a:extLst>
          </p:cNvPr>
          <p:cNvSpPr/>
          <p:nvPr/>
        </p:nvSpPr>
        <p:spPr>
          <a:xfrm>
            <a:off x="340821" y="3229745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TFT SCREEN</a:t>
            </a:r>
            <a:endParaRPr lang="en-US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6A6D345F-F120-2DF6-3D5B-A08435676093}"/>
              </a:ext>
            </a:extLst>
          </p:cNvPr>
          <p:cNvSpPr/>
          <p:nvPr/>
        </p:nvSpPr>
        <p:spPr>
          <a:xfrm>
            <a:off x="340821" y="5024230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BRKOUT</a:t>
            </a:r>
            <a:endParaRPr lang="en-US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DABDB78B-9250-8C11-7BFF-9623F0431A33}"/>
              </a:ext>
            </a:extLst>
          </p:cNvPr>
          <p:cNvSpPr/>
          <p:nvPr/>
        </p:nvSpPr>
        <p:spPr>
          <a:xfrm>
            <a:off x="340821" y="4150581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ACCEL / GYRO</a:t>
            </a:r>
            <a:endParaRPr lang="en-US" dirty="0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0274C73-FE29-31B0-0F9E-C3774D2FF629}"/>
              </a:ext>
            </a:extLst>
          </p:cNvPr>
          <p:cNvSpPr/>
          <p:nvPr/>
        </p:nvSpPr>
        <p:spPr>
          <a:xfrm>
            <a:off x="3850374" y="1381351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NANO</a:t>
            </a:r>
            <a:endParaRPr lang="en-US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90261BC-514D-16F0-A335-F82381DCCF17}"/>
              </a:ext>
            </a:extLst>
          </p:cNvPr>
          <p:cNvSpPr/>
          <p:nvPr/>
        </p:nvSpPr>
        <p:spPr>
          <a:xfrm>
            <a:off x="10736484" y="1402043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POT.</a:t>
            </a:r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2BCF84F2-780C-7EB4-CB1C-8787A160DCF3}"/>
              </a:ext>
            </a:extLst>
          </p:cNvPr>
          <p:cNvSpPr/>
          <p:nvPr/>
        </p:nvSpPr>
        <p:spPr>
          <a:xfrm>
            <a:off x="10736484" y="2326240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LIGHT</a:t>
            </a:r>
            <a:endParaRPr lang="en-US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3F8632A-4F8B-BC6A-CF35-F776A40D536A}"/>
              </a:ext>
            </a:extLst>
          </p:cNvPr>
          <p:cNvSpPr/>
          <p:nvPr/>
        </p:nvSpPr>
        <p:spPr>
          <a:xfrm>
            <a:off x="10736481" y="3250437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JOYSTICK x2</a:t>
            </a:r>
            <a:endParaRPr lang="en-US" dirty="0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3F03EE1B-C9AE-6ADB-5AB3-F74AAAFE2B3D}"/>
              </a:ext>
            </a:extLst>
          </p:cNvPr>
          <p:cNvSpPr/>
          <p:nvPr/>
        </p:nvSpPr>
        <p:spPr>
          <a:xfrm>
            <a:off x="10736480" y="4167090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DAC/ACD</a:t>
            </a:r>
            <a:br>
              <a:rPr lang="hu-HU" dirty="0"/>
            </a:br>
            <a:r>
              <a:rPr lang="hu-HU" dirty="0"/>
              <a:t>BRKOUT</a:t>
            </a:r>
            <a:endParaRPr lang="en-US" dirty="0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228BE755-3AA1-5232-4929-5D2B3AB8EA62}"/>
              </a:ext>
            </a:extLst>
          </p:cNvPr>
          <p:cNvSpPr/>
          <p:nvPr/>
        </p:nvSpPr>
        <p:spPr>
          <a:xfrm>
            <a:off x="9033556" y="1381351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BUTTON x 4</a:t>
            </a:r>
            <a:endParaRPr lang="en-US" dirty="0"/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EEB062B-EA78-F2E6-F2A6-34FB84C7457D}"/>
              </a:ext>
            </a:extLst>
          </p:cNvPr>
          <p:cNvSpPr/>
          <p:nvPr/>
        </p:nvSpPr>
        <p:spPr>
          <a:xfrm>
            <a:off x="7259184" y="1416041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CAN_OUT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547681C1-C1CA-9C27-67DB-FF7047FD2D6B}"/>
              </a:ext>
            </a:extLst>
          </p:cNvPr>
          <p:cNvSpPr/>
          <p:nvPr/>
        </p:nvSpPr>
        <p:spPr>
          <a:xfrm>
            <a:off x="5538651" y="1254034"/>
            <a:ext cx="1114697" cy="4624251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STM32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5FBFB0-D1B5-66A5-0D9B-42AB18798C8E}"/>
              </a:ext>
            </a:extLst>
          </p:cNvPr>
          <p:cNvSpPr/>
          <p:nvPr/>
        </p:nvSpPr>
        <p:spPr>
          <a:xfrm>
            <a:off x="3675016" y="1254034"/>
            <a:ext cx="1524000" cy="88880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5DE4B9-1AE0-53BA-DF8C-DB6D6FFA258D}"/>
              </a:ext>
            </a:extLst>
          </p:cNvPr>
          <p:cNvSpPr/>
          <p:nvPr/>
        </p:nvSpPr>
        <p:spPr>
          <a:xfrm>
            <a:off x="136170" y="1217496"/>
            <a:ext cx="1524000" cy="466079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ABDF4C16-041A-AD5D-F87E-ECB8E9101554}"/>
              </a:ext>
            </a:extLst>
          </p:cNvPr>
          <p:cNvSpPr/>
          <p:nvPr/>
        </p:nvSpPr>
        <p:spPr>
          <a:xfrm>
            <a:off x="9033556" y="2147338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PWM / D</a:t>
            </a:r>
            <a:br>
              <a:rPr lang="hu-HU" dirty="0"/>
            </a:br>
            <a:r>
              <a:rPr lang="hu-HU" dirty="0"/>
              <a:t>BRKOUT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CBC024-FB97-C714-919E-3168AD39AA90}"/>
              </a:ext>
            </a:extLst>
          </p:cNvPr>
          <p:cNvSpPr/>
          <p:nvPr/>
        </p:nvSpPr>
        <p:spPr>
          <a:xfrm>
            <a:off x="7059483" y="1269130"/>
            <a:ext cx="1524000" cy="246263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3E6CCC-3282-34E4-3B2E-23A83A90E0CD}"/>
              </a:ext>
            </a:extLst>
          </p:cNvPr>
          <p:cNvSpPr/>
          <p:nvPr/>
        </p:nvSpPr>
        <p:spPr>
          <a:xfrm>
            <a:off x="8806345" y="1254035"/>
            <a:ext cx="1524000" cy="1668864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F773E4-0344-4687-0F4A-A5DF51EF6D22}"/>
              </a:ext>
            </a:extLst>
          </p:cNvPr>
          <p:cNvSpPr/>
          <p:nvPr/>
        </p:nvSpPr>
        <p:spPr>
          <a:xfrm>
            <a:off x="10531830" y="1261040"/>
            <a:ext cx="1524000" cy="371271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0466860-5DA0-3B34-CC82-BEC1FF444E5D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4294689" y="2322198"/>
            <a:ext cx="1405088" cy="1082836"/>
          </a:xfrm>
          <a:prstGeom prst="bentConnector2">
            <a:avLst/>
          </a:prstGeom>
          <a:ln w="3810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E70E64E-F727-0EA2-1FA2-BE2643425A9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433551" y="3483967"/>
            <a:ext cx="2120144" cy="1805401"/>
          </a:xfrm>
          <a:prstGeom prst="bentConnector3">
            <a:avLst>
              <a:gd name="adj1" fmla="val 20402"/>
            </a:avLst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B4DB4D-79A2-D9A5-7DF1-0530330C41C2}"/>
              </a:ext>
            </a:extLst>
          </p:cNvPr>
          <p:cNvCxnSpPr>
            <a:cxnSpLocks/>
          </p:cNvCxnSpPr>
          <p:nvPr/>
        </p:nvCxnSpPr>
        <p:spPr>
          <a:xfrm>
            <a:off x="1675214" y="5861400"/>
            <a:ext cx="3878481" cy="16885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1C98D9BE-1CEE-2B2F-9E35-CDFA5FB1027B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6962589" y="2665837"/>
            <a:ext cx="2348695" cy="2862818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4CB4002-5F07-7D77-FD7B-02B41031411E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7067473" y="3361498"/>
            <a:ext cx="383742" cy="1124279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3D90488-F9FE-4D45-73E7-6DB0D372C716}"/>
              </a:ext>
            </a:extLst>
          </p:cNvPr>
          <p:cNvSpPr txBox="1"/>
          <p:nvPr/>
        </p:nvSpPr>
        <p:spPr>
          <a:xfrm>
            <a:off x="647940" y="800749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SPI</a:t>
            </a:r>
            <a:endParaRPr lang="en-US" sz="2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38AFB0-C14F-932C-0E33-5169167916C6}"/>
              </a:ext>
            </a:extLst>
          </p:cNvPr>
          <p:cNvSpPr txBox="1"/>
          <p:nvPr/>
        </p:nvSpPr>
        <p:spPr>
          <a:xfrm>
            <a:off x="3675016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SERIAL</a:t>
            </a:r>
            <a:endParaRPr lang="en-US" sz="2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8054D0-2414-0AEB-76CD-FFB152423EBF}"/>
              </a:ext>
            </a:extLst>
          </p:cNvPr>
          <p:cNvSpPr txBox="1"/>
          <p:nvPr/>
        </p:nvSpPr>
        <p:spPr>
          <a:xfrm>
            <a:off x="7008025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SPECIAL</a:t>
            </a:r>
            <a:endParaRPr lang="en-US" sz="2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014200-AE91-85C8-D16C-7B78EEB8CAA5}"/>
              </a:ext>
            </a:extLst>
          </p:cNvPr>
          <p:cNvSpPr txBox="1"/>
          <p:nvPr/>
        </p:nvSpPr>
        <p:spPr>
          <a:xfrm>
            <a:off x="8773490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DIGITAL</a:t>
            </a:r>
            <a:endParaRPr lang="en-US" sz="20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51FBAD-CC55-25BE-D69F-020730D792C1}"/>
              </a:ext>
            </a:extLst>
          </p:cNvPr>
          <p:cNvSpPr txBox="1"/>
          <p:nvPr/>
        </p:nvSpPr>
        <p:spPr>
          <a:xfrm>
            <a:off x="10531829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ANALOG</a:t>
            </a:r>
            <a:endParaRPr lang="en-US" sz="20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32EA0D-4DD0-A517-E74E-9D62054C80C1}"/>
              </a:ext>
            </a:extLst>
          </p:cNvPr>
          <p:cNvSpPr txBox="1"/>
          <p:nvPr/>
        </p:nvSpPr>
        <p:spPr>
          <a:xfrm>
            <a:off x="4630906" y="546689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8</a:t>
            </a:r>
            <a:r>
              <a:rPr lang="en-US" sz="2000" b="1" dirty="0"/>
              <a:t> PIN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15A120A-5996-3645-AB02-CFEA8E931C30}"/>
              </a:ext>
            </a:extLst>
          </p:cNvPr>
          <p:cNvSpPr txBox="1"/>
          <p:nvPr/>
        </p:nvSpPr>
        <p:spPr>
          <a:xfrm>
            <a:off x="4623116" y="48892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 PIN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B2CB9-5E67-9C11-2906-26F17AB3F36A}"/>
              </a:ext>
            </a:extLst>
          </p:cNvPr>
          <p:cNvSpPr txBox="1"/>
          <p:nvPr/>
        </p:nvSpPr>
        <p:spPr>
          <a:xfrm>
            <a:off x="4670169" y="3166052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2</a:t>
            </a:r>
            <a:r>
              <a:rPr lang="en-US" sz="2000" b="1" dirty="0"/>
              <a:t> PIN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BDB2C1-1C24-A9F9-EA94-6DB4EFC6F77D}"/>
              </a:ext>
            </a:extLst>
          </p:cNvPr>
          <p:cNvSpPr txBox="1"/>
          <p:nvPr/>
        </p:nvSpPr>
        <p:spPr>
          <a:xfrm>
            <a:off x="8814464" y="4930925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5</a:t>
            </a:r>
            <a:r>
              <a:rPr lang="en-US" sz="2000" b="1" dirty="0"/>
              <a:t> PIN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D8B87C-5D38-8F39-E2C7-C1C367CC37D9}"/>
              </a:ext>
            </a:extLst>
          </p:cNvPr>
          <p:cNvSpPr txBox="1"/>
          <p:nvPr/>
        </p:nvSpPr>
        <p:spPr>
          <a:xfrm>
            <a:off x="8806345" y="5428252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5</a:t>
            </a:r>
            <a:r>
              <a:rPr lang="en-US" sz="2000" b="1" dirty="0"/>
              <a:t> PIN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577BF8-E3CB-549B-3737-B3CB5A7BC908}"/>
              </a:ext>
            </a:extLst>
          </p:cNvPr>
          <p:cNvSpPr txBox="1"/>
          <p:nvPr/>
        </p:nvSpPr>
        <p:spPr>
          <a:xfrm>
            <a:off x="5538650" y="860929"/>
            <a:ext cx="111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/>
              <a:t>24/24</a:t>
            </a:r>
            <a:r>
              <a:rPr lang="en-US" sz="1600" b="1" dirty="0"/>
              <a:t> PIN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87361-54C0-D10A-5893-C499FE77D781}"/>
              </a:ext>
            </a:extLst>
          </p:cNvPr>
          <p:cNvSpPr txBox="1"/>
          <p:nvPr/>
        </p:nvSpPr>
        <p:spPr>
          <a:xfrm>
            <a:off x="6871115" y="3774524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2</a:t>
            </a:r>
            <a:r>
              <a:rPr lang="en-US" sz="2000" b="1" dirty="0"/>
              <a:t> PIN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D05E2E6F-8C2B-79DF-E3C5-2B485A697DE9}"/>
              </a:ext>
            </a:extLst>
          </p:cNvPr>
          <p:cNvSpPr/>
          <p:nvPr/>
        </p:nvSpPr>
        <p:spPr>
          <a:xfrm>
            <a:off x="2081349" y="1381351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LCD , KEYPAD</a:t>
            </a:r>
            <a:endParaRPr lang="en-US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5FDFF43A-1366-84FE-4E8D-82FF3D85F054}"/>
              </a:ext>
            </a:extLst>
          </p:cNvPr>
          <p:cNvSpPr/>
          <p:nvPr/>
        </p:nvSpPr>
        <p:spPr>
          <a:xfrm>
            <a:off x="2100899" y="3991264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OLED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9771538-36AA-895F-FDA1-BEBA70FB2C1A}"/>
              </a:ext>
            </a:extLst>
          </p:cNvPr>
          <p:cNvSpPr/>
          <p:nvPr/>
        </p:nvSpPr>
        <p:spPr>
          <a:xfrm>
            <a:off x="2069643" y="2214517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TMP/HM/BAROM</a:t>
            </a:r>
            <a:endParaRPr lang="en-US" dirty="0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DE648EA7-76B7-49F1-972A-7BB857284854}"/>
              </a:ext>
            </a:extLst>
          </p:cNvPr>
          <p:cNvSpPr/>
          <p:nvPr/>
        </p:nvSpPr>
        <p:spPr>
          <a:xfrm>
            <a:off x="2100900" y="4883530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BRKOUT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D20E30-3911-099F-9929-6D8164FEEFA5}"/>
              </a:ext>
            </a:extLst>
          </p:cNvPr>
          <p:cNvSpPr/>
          <p:nvPr/>
        </p:nvSpPr>
        <p:spPr>
          <a:xfrm>
            <a:off x="1909551" y="1217495"/>
            <a:ext cx="1524000" cy="453294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10ADEE08-69C8-1D9D-8E27-464A0D23FB40}"/>
              </a:ext>
            </a:extLst>
          </p:cNvPr>
          <p:cNvSpPr/>
          <p:nvPr/>
        </p:nvSpPr>
        <p:spPr>
          <a:xfrm>
            <a:off x="2081348" y="3106783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4x7 SEG.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821152-4D7C-4D90-0EEE-174000CB712A}"/>
              </a:ext>
            </a:extLst>
          </p:cNvPr>
          <p:cNvSpPr txBox="1"/>
          <p:nvPr/>
        </p:nvSpPr>
        <p:spPr>
          <a:xfrm>
            <a:off x="1909551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I</a:t>
            </a:r>
            <a:r>
              <a:rPr lang="hu-HU" sz="2000" b="1" baseline="30000" dirty="0"/>
              <a:t>2</a:t>
            </a:r>
            <a:r>
              <a:rPr lang="hu-HU" sz="2000" b="1" dirty="0"/>
              <a:t>C</a:t>
            </a:r>
            <a:endParaRPr lang="en-US" sz="2000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99E248D-0EDB-25E1-8FDE-634E1EEB6298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8560076" y="3075348"/>
            <a:ext cx="835352" cy="4632157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5C4E20EF-C7B7-A2B9-0798-FEB355E3B61D}"/>
              </a:ext>
            </a:extLst>
          </p:cNvPr>
          <p:cNvSpPr/>
          <p:nvPr/>
        </p:nvSpPr>
        <p:spPr>
          <a:xfrm>
            <a:off x="7259183" y="2243024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NEOPIXEL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70179AE8-7AE6-7B23-006C-D20DD214E3BD}"/>
              </a:ext>
            </a:extLst>
          </p:cNvPr>
          <p:cNvSpPr/>
          <p:nvPr/>
        </p:nvSpPr>
        <p:spPr>
          <a:xfrm>
            <a:off x="7252096" y="2996812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NEOPIXEL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BRKOUT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438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F6C8A506-8312-D0E9-90EF-2029CD10C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50" y="3682110"/>
            <a:ext cx="2118770" cy="158964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4C74C-E8E9-DF51-F121-23D6218D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DF0B-E2BA-43CC-A1E7-610515E15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61DDE-1E1E-3420-5D71-394E73233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9A980A-A0E8-E354-061D-49CE067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3" y="0"/>
            <a:ext cx="11851177" cy="735540"/>
          </a:xfrm>
        </p:spPr>
        <p:txBody>
          <a:bodyPr/>
          <a:lstStyle/>
          <a:p>
            <a:r>
              <a:rPr lang="hu-HU" dirty="0"/>
              <a:t>2. </a:t>
            </a:r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Block</a:t>
            </a:r>
            <a:r>
              <a:rPr lang="hu-HU" dirty="0"/>
              <a:t> diagram</a:t>
            </a:r>
            <a:endParaRPr lang="en-US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C7A465EE-12D9-AE26-0ED6-091AAB75C5CA}"/>
              </a:ext>
            </a:extLst>
          </p:cNvPr>
          <p:cNvSpPr/>
          <p:nvPr/>
        </p:nvSpPr>
        <p:spPr>
          <a:xfrm>
            <a:off x="2081349" y="1381351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LCD , KEYPAD</a:t>
            </a:r>
            <a:endParaRPr lang="en-US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F65C36E3-0A8F-734D-F61B-55F7565E8EC6}"/>
              </a:ext>
            </a:extLst>
          </p:cNvPr>
          <p:cNvSpPr/>
          <p:nvPr/>
        </p:nvSpPr>
        <p:spPr>
          <a:xfrm>
            <a:off x="2100899" y="3991264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OLED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EA9E6A67-3B12-12C9-CD88-F535E687ACE1}"/>
              </a:ext>
            </a:extLst>
          </p:cNvPr>
          <p:cNvSpPr/>
          <p:nvPr/>
        </p:nvSpPr>
        <p:spPr>
          <a:xfrm>
            <a:off x="2069643" y="2214517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TMP/HM/BAROM</a:t>
            </a:r>
            <a:endParaRPr lang="en-US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1EE876E-ABA0-B459-8DD4-01D88ECAAA24}"/>
              </a:ext>
            </a:extLst>
          </p:cNvPr>
          <p:cNvSpPr/>
          <p:nvPr/>
        </p:nvSpPr>
        <p:spPr>
          <a:xfrm>
            <a:off x="2100900" y="4883530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BRKOUT</a:t>
            </a:r>
            <a:endParaRPr lang="en-US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6C5BCA41-057D-77CD-932E-5DFAEA3D1A8A}"/>
              </a:ext>
            </a:extLst>
          </p:cNvPr>
          <p:cNvSpPr/>
          <p:nvPr/>
        </p:nvSpPr>
        <p:spPr>
          <a:xfrm>
            <a:off x="3889962" y="1379153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STM32</a:t>
            </a:r>
            <a:endParaRPr lang="en-US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90261BC-514D-16F0-A335-F82381DCCF17}"/>
              </a:ext>
            </a:extLst>
          </p:cNvPr>
          <p:cNvSpPr/>
          <p:nvPr/>
        </p:nvSpPr>
        <p:spPr>
          <a:xfrm>
            <a:off x="10736484" y="1402043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POT.</a:t>
            </a:r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2BCF84F2-780C-7EB4-CB1C-8787A160DCF3}"/>
              </a:ext>
            </a:extLst>
          </p:cNvPr>
          <p:cNvSpPr/>
          <p:nvPr/>
        </p:nvSpPr>
        <p:spPr>
          <a:xfrm>
            <a:off x="10736484" y="2326240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LIGHT</a:t>
            </a:r>
            <a:endParaRPr lang="en-US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3F8632A-4F8B-BC6A-CF35-F776A40D536A}"/>
              </a:ext>
            </a:extLst>
          </p:cNvPr>
          <p:cNvSpPr/>
          <p:nvPr/>
        </p:nvSpPr>
        <p:spPr>
          <a:xfrm>
            <a:off x="10736481" y="3250437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JOYSTICK x2</a:t>
            </a:r>
            <a:endParaRPr lang="en-US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8623093B-46B0-12B5-ABB2-633A3E03D286}"/>
              </a:ext>
            </a:extLst>
          </p:cNvPr>
          <p:cNvSpPr/>
          <p:nvPr/>
        </p:nvSpPr>
        <p:spPr>
          <a:xfrm>
            <a:off x="10736481" y="4188077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DAC/ACD</a:t>
            </a:r>
            <a:br>
              <a:rPr lang="hu-HU" dirty="0"/>
            </a:br>
            <a:r>
              <a:rPr lang="hu-HU" dirty="0"/>
              <a:t>BRKOUT</a:t>
            </a:r>
            <a:endParaRPr lang="en-US" dirty="0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228BE755-3AA1-5232-4929-5D2B3AB8EA62}"/>
              </a:ext>
            </a:extLst>
          </p:cNvPr>
          <p:cNvSpPr/>
          <p:nvPr/>
        </p:nvSpPr>
        <p:spPr>
          <a:xfrm>
            <a:off x="9033556" y="1381351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BUTTON x4</a:t>
            </a:r>
            <a:endParaRPr lang="en-US" dirty="0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D62B1CAF-C1B9-7568-CA04-1FFEE5E0C832}"/>
              </a:ext>
            </a:extLst>
          </p:cNvPr>
          <p:cNvSpPr/>
          <p:nvPr/>
        </p:nvSpPr>
        <p:spPr>
          <a:xfrm>
            <a:off x="9025080" y="2302672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LED+RGB x3</a:t>
            </a:r>
            <a:endParaRPr lang="en-US" dirty="0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164E5E7-FAAA-F760-3C31-73E15D027952}"/>
              </a:ext>
            </a:extLst>
          </p:cNvPr>
          <p:cNvSpPr/>
          <p:nvPr/>
        </p:nvSpPr>
        <p:spPr>
          <a:xfrm>
            <a:off x="7284148" y="2272875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NEOPIXEL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547681C1-C1CA-9C27-67DB-FF7047FD2D6B}"/>
              </a:ext>
            </a:extLst>
          </p:cNvPr>
          <p:cNvSpPr/>
          <p:nvPr/>
        </p:nvSpPr>
        <p:spPr>
          <a:xfrm>
            <a:off x="5538651" y="1254034"/>
            <a:ext cx="1114697" cy="4624251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ESP32</a:t>
            </a:r>
          </a:p>
          <a:p>
            <a:pPr algn="ctr"/>
            <a:r>
              <a:rPr lang="hu-HU" dirty="0"/>
              <a:t>-</a:t>
            </a:r>
          </a:p>
          <a:p>
            <a:pPr algn="ctr"/>
            <a:r>
              <a:rPr lang="hu-HU" dirty="0"/>
              <a:t>NANO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5FBFB0-D1B5-66A5-0D9B-42AB18798C8E}"/>
              </a:ext>
            </a:extLst>
          </p:cNvPr>
          <p:cNvSpPr/>
          <p:nvPr/>
        </p:nvSpPr>
        <p:spPr>
          <a:xfrm>
            <a:off x="3675016" y="1254034"/>
            <a:ext cx="1524000" cy="1764083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69114-CE13-9C36-1170-5811F505C24C}"/>
              </a:ext>
            </a:extLst>
          </p:cNvPr>
          <p:cNvSpPr/>
          <p:nvPr/>
        </p:nvSpPr>
        <p:spPr>
          <a:xfrm>
            <a:off x="1909551" y="1217495"/>
            <a:ext cx="1524000" cy="453294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ABDF4C16-041A-AD5D-F87E-ECB8E9101554}"/>
              </a:ext>
            </a:extLst>
          </p:cNvPr>
          <p:cNvSpPr/>
          <p:nvPr/>
        </p:nvSpPr>
        <p:spPr>
          <a:xfrm>
            <a:off x="9030389" y="4188077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PWM / D</a:t>
            </a:r>
            <a:br>
              <a:rPr lang="hu-HU" dirty="0"/>
            </a:br>
            <a:r>
              <a:rPr lang="hu-HU" dirty="0"/>
              <a:t>BRKOUT</a:t>
            </a:r>
            <a:endParaRPr lang="en-US" dirty="0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BFBCDC62-F409-77EC-C189-73CB6B3F44F1}"/>
              </a:ext>
            </a:extLst>
          </p:cNvPr>
          <p:cNvSpPr/>
          <p:nvPr/>
        </p:nvSpPr>
        <p:spPr>
          <a:xfrm>
            <a:off x="9030388" y="3266756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BUZZER</a:t>
            </a: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F480346B-480F-0CF9-7D73-B4B2940BCEE9}"/>
              </a:ext>
            </a:extLst>
          </p:cNvPr>
          <p:cNvSpPr/>
          <p:nvPr/>
        </p:nvSpPr>
        <p:spPr>
          <a:xfrm>
            <a:off x="7276561" y="1422121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MOTOR </a:t>
            </a:r>
            <a:r>
              <a:rPr lang="hu-HU" dirty="0" err="1">
                <a:solidFill>
                  <a:schemeClr val="tx1"/>
                </a:solidFill>
              </a:rPr>
              <a:t>wout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enc</a:t>
            </a:r>
            <a:r>
              <a:rPr lang="hu-HU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CBC024-FB97-C714-919E-3168AD39AA90}"/>
              </a:ext>
            </a:extLst>
          </p:cNvPr>
          <p:cNvSpPr/>
          <p:nvPr/>
        </p:nvSpPr>
        <p:spPr>
          <a:xfrm>
            <a:off x="7059483" y="1269130"/>
            <a:ext cx="1524000" cy="274436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3E6CCC-3282-34E4-3B2E-23A83A90E0CD}"/>
              </a:ext>
            </a:extLst>
          </p:cNvPr>
          <p:cNvSpPr/>
          <p:nvPr/>
        </p:nvSpPr>
        <p:spPr>
          <a:xfrm>
            <a:off x="8806345" y="1254034"/>
            <a:ext cx="1524000" cy="3770196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F773E4-0344-4687-0F4A-A5DF51EF6D22}"/>
              </a:ext>
            </a:extLst>
          </p:cNvPr>
          <p:cNvSpPr/>
          <p:nvPr/>
        </p:nvSpPr>
        <p:spPr>
          <a:xfrm>
            <a:off x="10548299" y="1261039"/>
            <a:ext cx="1524000" cy="3763192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0466860-5DA0-3B34-CC82-BEC1FF444E5D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 rot="16200000" flipH="1">
            <a:off x="4713812" y="2741320"/>
            <a:ext cx="548043" cy="1101635"/>
          </a:xfrm>
          <a:prstGeom prst="bentConnector2">
            <a:avLst/>
          </a:prstGeom>
          <a:ln w="3810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E70E64E-F727-0EA2-1FA2-BE2643425A90}"/>
              </a:ext>
            </a:extLst>
          </p:cNvPr>
          <p:cNvCxnSpPr>
            <a:cxnSpLocks/>
          </p:cNvCxnSpPr>
          <p:nvPr/>
        </p:nvCxnSpPr>
        <p:spPr>
          <a:xfrm>
            <a:off x="3433551" y="5262674"/>
            <a:ext cx="2096599" cy="57772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1C98D9BE-1CEE-2B2F-9E35-CDFA5FB1027B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7887527" y="3798552"/>
            <a:ext cx="455141" cy="2906497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4CB4002-5F07-7D77-FD7B-02B41031411E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7020320" y="3671204"/>
            <a:ext cx="458872" cy="1143455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B980B12-05E8-2A57-68E7-542C88F0ED92}"/>
              </a:ext>
            </a:extLst>
          </p:cNvPr>
          <p:cNvSpPr txBox="1"/>
          <p:nvPr/>
        </p:nvSpPr>
        <p:spPr>
          <a:xfrm>
            <a:off x="1909551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I</a:t>
            </a:r>
            <a:r>
              <a:rPr lang="hu-HU" sz="2000" b="1" baseline="30000" dirty="0"/>
              <a:t>2</a:t>
            </a:r>
            <a:r>
              <a:rPr lang="hu-HU" sz="2000" b="1" dirty="0"/>
              <a:t>C</a:t>
            </a:r>
            <a:endParaRPr lang="en-US" sz="2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38AFB0-C14F-932C-0E33-5169167916C6}"/>
              </a:ext>
            </a:extLst>
          </p:cNvPr>
          <p:cNvSpPr txBox="1"/>
          <p:nvPr/>
        </p:nvSpPr>
        <p:spPr>
          <a:xfrm>
            <a:off x="3675016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SERIAL</a:t>
            </a:r>
            <a:endParaRPr lang="en-US" sz="2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8054D0-2414-0AEB-76CD-FFB152423EBF}"/>
              </a:ext>
            </a:extLst>
          </p:cNvPr>
          <p:cNvSpPr txBox="1"/>
          <p:nvPr/>
        </p:nvSpPr>
        <p:spPr>
          <a:xfrm>
            <a:off x="7008025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SPECIAL</a:t>
            </a:r>
            <a:endParaRPr lang="en-US" sz="2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014200-AE91-85C8-D16C-7B78EEB8CAA5}"/>
              </a:ext>
            </a:extLst>
          </p:cNvPr>
          <p:cNvSpPr txBox="1"/>
          <p:nvPr/>
        </p:nvSpPr>
        <p:spPr>
          <a:xfrm>
            <a:off x="8773490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DIGITAL</a:t>
            </a:r>
            <a:endParaRPr lang="en-US" sz="20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51FBAD-CC55-25BE-D69F-020730D792C1}"/>
              </a:ext>
            </a:extLst>
          </p:cNvPr>
          <p:cNvSpPr txBox="1"/>
          <p:nvPr/>
        </p:nvSpPr>
        <p:spPr>
          <a:xfrm>
            <a:off x="10531829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ANALOG</a:t>
            </a:r>
            <a:endParaRPr lang="en-US" sz="20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15A120A-5996-3645-AB02-CFEA8E931C30}"/>
              </a:ext>
            </a:extLst>
          </p:cNvPr>
          <p:cNvSpPr txBox="1"/>
          <p:nvPr/>
        </p:nvSpPr>
        <p:spPr>
          <a:xfrm>
            <a:off x="4646407" y="5425106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 PIN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B2CB9-5E67-9C11-2906-26F17AB3F36A}"/>
              </a:ext>
            </a:extLst>
          </p:cNvPr>
          <p:cNvSpPr txBox="1"/>
          <p:nvPr/>
        </p:nvSpPr>
        <p:spPr>
          <a:xfrm>
            <a:off x="4617170" y="3139132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2</a:t>
            </a:r>
            <a:r>
              <a:rPr lang="en-US" sz="2000" b="1" dirty="0"/>
              <a:t> PIN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C0DF6F-4422-8B3D-8B05-E849FEE9A24A}"/>
              </a:ext>
            </a:extLst>
          </p:cNvPr>
          <p:cNvSpPr txBox="1"/>
          <p:nvPr/>
        </p:nvSpPr>
        <p:spPr>
          <a:xfrm>
            <a:off x="6857654" y="4084446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3</a:t>
            </a:r>
            <a:r>
              <a:rPr lang="en-US" sz="2000" b="1" dirty="0"/>
              <a:t> PIN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BDB2C1-1C24-A9F9-EA94-6DB4EFC6F77D}"/>
              </a:ext>
            </a:extLst>
          </p:cNvPr>
          <p:cNvSpPr txBox="1"/>
          <p:nvPr/>
        </p:nvSpPr>
        <p:spPr>
          <a:xfrm>
            <a:off x="7870841" y="5127854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11</a:t>
            </a:r>
            <a:r>
              <a:rPr lang="en-US" sz="2000" b="1" dirty="0"/>
              <a:t> PIN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D8B87C-5D38-8F39-E2C7-C1C367CC37D9}"/>
              </a:ext>
            </a:extLst>
          </p:cNvPr>
          <p:cNvSpPr txBox="1"/>
          <p:nvPr/>
        </p:nvSpPr>
        <p:spPr>
          <a:xfrm>
            <a:off x="8008849" y="5543209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6</a:t>
            </a:r>
            <a:r>
              <a:rPr lang="en-US" sz="2000" b="1" dirty="0"/>
              <a:t> PIN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577BF8-E3CB-549B-3737-B3CB5A7BC908}"/>
              </a:ext>
            </a:extLst>
          </p:cNvPr>
          <p:cNvSpPr txBox="1"/>
          <p:nvPr/>
        </p:nvSpPr>
        <p:spPr>
          <a:xfrm>
            <a:off x="5538650" y="860929"/>
            <a:ext cx="111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/>
              <a:t>24 /24</a:t>
            </a:r>
            <a:r>
              <a:rPr lang="en-US" sz="1600" b="1" dirty="0"/>
              <a:t> PIN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A354320-BDC4-81BF-00CF-C1B494DAD591}"/>
              </a:ext>
            </a:extLst>
          </p:cNvPr>
          <p:cNvSpPr/>
          <p:nvPr/>
        </p:nvSpPr>
        <p:spPr>
          <a:xfrm>
            <a:off x="2081348" y="3106783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4x7 SEG.</a:t>
            </a:r>
            <a:endParaRPr lang="en-US" dirty="0"/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219D6023-8CF1-36B2-9B57-CFA9684DC527}"/>
              </a:ext>
            </a:extLst>
          </p:cNvPr>
          <p:cNvSpPr/>
          <p:nvPr/>
        </p:nvSpPr>
        <p:spPr>
          <a:xfrm>
            <a:off x="3872363" y="2167167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LABVIEW BRKOUT</a:t>
            </a:r>
            <a:endParaRPr lang="en-US" dirty="0"/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75EFCA01-C9DF-10A0-5FB1-2BA79C470B62}"/>
              </a:ext>
            </a:extLst>
          </p:cNvPr>
          <p:cNvSpPr/>
          <p:nvPr/>
        </p:nvSpPr>
        <p:spPr>
          <a:xfrm>
            <a:off x="7289001" y="3187833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NEOPIXEL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BRKOUT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1506389-D390-E8CE-C1B2-9C8DA5CC80F2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8554795" y="3122783"/>
            <a:ext cx="854056" cy="4656952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493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circuit board with yellow and green lights&#10;&#10;Description automatically generated">
            <a:extLst>
              <a:ext uri="{FF2B5EF4-FFF2-40B4-BE49-F238E27FC236}">
                <a16:creationId xmlns:a16="http://schemas.microsoft.com/office/drawing/2014/main" id="{96A2B2D9-EF01-A063-0AFD-B073BF7B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0" y="1125093"/>
            <a:ext cx="6172200" cy="4598288"/>
          </a:xfrm>
          <a:prstGeom prst="rect">
            <a:avLst/>
          </a:prstGeom>
          <a:noFill/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7E32A9C-9BD9-BFF9-6EDB-83FE2F1CD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Teljes funkcionalitás elérhető: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ESP32-STM32 soros kommunikáció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DIGIT 2 és </a:t>
            </a:r>
            <a:r>
              <a:rPr lang="hu-HU" dirty="0" err="1"/>
              <a:t>labview</a:t>
            </a:r>
            <a:r>
              <a:rPr lang="hu-HU" dirty="0"/>
              <a:t>-hoz elég az </a:t>
            </a:r>
            <a:r>
              <a:rPr lang="hu-HU" dirty="0" err="1"/>
              <a:t>arduino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MRF-re a kettő kombinációja, vagy csak az stm32 is elég lehet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Kieső </a:t>
            </a:r>
            <a:r>
              <a:rPr lang="hu-HU" dirty="0" err="1"/>
              <a:t>funckiók</a:t>
            </a:r>
            <a:r>
              <a:rPr lang="hu-HU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Mikrofon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2"/>
                </a:solidFill>
              </a:rPr>
              <a:t>Audió</a:t>
            </a:r>
            <a:r>
              <a:rPr lang="hu-HU" dirty="0">
                <a:solidFill>
                  <a:schemeClr val="accent2"/>
                </a:solidFill>
              </a:rPr>
              <a:t> kimenet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USB </a:t>
            </a:r>
            <a:r>
              <a:rPr lang="hu-HU" dirty="0" err="1">
                <a:solidFill>
                  <a:schemeClr val="accent2"/>
                </a:solidFill>
              </a:rPr>
              <a:t>Host</a:t>
            </a:r>
            <a:endParaRPr lang="hu-HU" dirty="0">
              <a:solidFill>
                <a:schemeClr val="accent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Új funkciók: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I2C OLED 128x32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I2C 4x7 Szegmenses kijelző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MCU specifikus funkciók: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STM32: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Minden, ami SPI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CAN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ESP32: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RGB-</a:t>
            </a:r>
            <a:r>
              <a:rPr lang="hu-HU" dirty="0" err="1">
                <a:solidFill>
                  <a:schemeClr val="accent2"/>
                </a:solidFill>
              </a:rPr>
              <a:t>LEDek</a:t>
            </a:r>
            <a:endParaRPr lang="hu-HU" dirty="0">
              <a:solidFill>
                <a:schemeClr val="accent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2"/>
                </a:solidFill>
              </a:rPr>
              <a:t>Buzzer</a:t>
            </a:r>
            <a:endParaRPr lang="hu-HU" dirty="0">
              <a:solidFill>
                <a:schemeClr val="accent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Motor vezérlés</a:t>
            </a:r>
          </a:p>
          <a:p>
            <a:pPr lvl="2"/>
            <a:endParaRPr lang="hu-HU" dirty="0">
              <a:solidFill>
                <a:schemeClr val="accent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hu-HU" dirty="0">
              <a:solidFill>
                <a:schemeClr val="accent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hu-HU" dirty="0">
              <a:solidFill>
                <a:schemeClr val="accent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450FD-A928-760E-574F-1C50843E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fld id="{D4175C87-9D9D-48F5-A3C5-AC1ABE412E37}" type="datetime1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6B78B-339A-3982-F637-14C371A3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BB21-3F06-039B-31C5-CCCF6964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CCE7D8-72CF-FE3E-975D-D77D8FFB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4. Alkalmazhatóság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153098-4BB8-9FA3-A335-36C59063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96" y="4037344"/>
            <a:ext cx="3226897" cy="82039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007F59-8AAD-C3AC-B9DC-E6E59A178343}"/>
              </a:ext>
            </a:extLst>
          </p:cNvPr>
          <p:cNvSpPr txBox="1"/>
          <p:nvPr/>
        </p:nvSpPr>
        <p:spPr>
          <a:xfrm>
            <a:off x="3276165" y="3259194"/>
            <a:ext cx="9979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ARDUINO ESP32</a:t>
            </a:r>
            <a:endParaRPr lang="en-US" sz="1600" dirty="0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5DBB9530-BC13-9068-7705-691F75044E7C}"/>
              </a:ext>
            </a:extLst>
          </p:cNvPr>
          <p:cNvSpPr/>
          <p:nvPr/>
        </p:nvSpPr>
        <p:spPr>
          <a:xfrm rot="2637191">
            <a:off x="6235650" y="4930253"/>
            <a:ext cx="771362" cy="780328"/>
          </a:xfrm>
          <a:prstGeom prst="plus">
            <a:avLst>
              <a:gd name="adj" fmla="val 470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mall white circuit board&#10;&#10;Description automatically generated">
            <a:extLst>
              <a:ext uri="{FF2B5EF4-FFF2-40B4-BE49-F238E27FC236}">
                <a16:creationId xmlns:a16="http://schemas.microsoft.com/office/drawing/2014/main" id="{B1A1EBAC-C5F9-29E2-DEE8-70D4D6E38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57899" y="3268340"/>
            <a:ext cx="887872" cy="2425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7900B-5938-E3A6-B3BA-CFE4B6DE5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488894" y="3042100"/>
            <a:ext cx="2432366" cy="995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FCD44-A094-B1F9-4792-3C2BEF3F5F80}"/>
              </a:ext>
            </a:extLst>
          </p:cNvPr>
          <p:cNvSpPr/>
          <p:nvPr/>
        </p:nvSpPr>
        <p:spPr>
          <a:xfrm>
            <a:off x="4326965" y="3019927"/>
            <a:ext cx="2587812" cy="190529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34DE7-D838-FA74-C683-7CB12642EAC1}"/>
              </a:ext>
            </a:extLst>
          </p:cNvPr>
          <p:cNvSpPr txBox="1"/>
          <p:nvPr/>
        </p:nvSpPr>
        <p:spPr>
          <a:xfrm>
            <a:off x="3275974" y="4309042"/>
            <a:ext cx="9979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STM32</a:t>
            </a:r>
          </a:p>
          <a:p>
            <a:pPr algn="ctr"/>
            <a:r>
              <a:rPr lang="hu-HU" sz="1200" dirty="0"/>
              <a:t>L432KC</a:t>
            </a:r>
          </a:p>
        </p:txBody>
      </p:sp>
    </p:spTree>
    <p:extLst>
      <p:ext uri="{BB962C8B-B14F-4D97-AF65-F5344CB8AC3E}">
        <p14:creationId xmlns:p14="http://schemas.microsoft.com/office/powerpoint/2010/main" val="273131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FCE9F6B8-2E3B-B7C2-11A0-8806A3DF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54" y="807203"/>
            <a:ext cx="7121691" cy="524359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450FD-A928-760E-574F-1C50843E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6B78B-339A-3982-F637-14C371A3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BB21-3F06-039B-31C5-CCCF6964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CCE7D8-72CF-FE3E-975D-D77D8FF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Komponens pozíciók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BEF24B45-9446-D07A-7964-26D811FCE2D9}"/>
              </a:ext>
            </a:extLst>
          </p:cNvPr>
          <p:cNvCxnSpPr>
            <a:cxnSpLocks/>
          </p:cNvCxnSpPr>
          <p:nvPr/>
        </p:nvCxnSpPr>
        <p:spPr>
          <a:xfrm flipV="1">
            <a:off x="8029303" y="1227909"/>
            <a:ext cx="2124891" cy="566057"/>
          </a:xfrm>
          <a:prstGeom prst="bentConnector3">
            <a:avLst>
              <a:gd name="adj1" fmla="val 85656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066F994-FED0-B594-184E-D3C3222E4C1D}"/>
              </a:ext>
            </a:extLst>
          </p:cNvPr>
          <p:cNvCxnSpPr>
            <a:cxnSpLocks/>
            <a:endCxn id="86" idx="3"/>
          </p:cNvCxnSpPr>
          <p:nvPr/>
        </p:nvCxnSpPr>
        <p:spPr>
          <a:xfrm rot="10800000">
            <a:off x="2098766" y="3343497"/>
            <a:ext cx="4876800" cy="209602"/>
          </a:xfrm>
          <a:prstGeom prst="bentConnector3">
            <a:avLst>
              <a:gd name="adj1" fmla="val 93627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6E3DF5D-BF18-73B5-E809-8330842995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98766" y="3705742"/>
            <a:ext cx="6054634" cy="215511"/>
          </a:xfrm>
          <a:prstGeom prst="bentConnector3">
            <a:avLst>
              <a:gd name="adj1" fmla="val 94835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0977DFA-8C10-16AA-24F2-3F0B50381A3F}"/>
              </a:ext>
            </a:extLst>
          </p:cNvPr>
          <p:cNvCxnSpPr>
            <a:cxnSpLocks/>
          </p:cNvCxnSpPr>
          <p:nvPr/>
        </p:nvCxnSpPr>
        <p:spPr>
          <a:xfrm flipV="1">
            <a:off x="8577942" y="5050971"/>
            <a:ext cx="1576252" cy="113213"/>
          </a:xfrm>
          <a:prstGeom prst="bentConnector3">
            <a:avLst>
              <a:gd name="adj1" fmla="val 80197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6DFF86D-9C17-BCCE-528F-ADFD4DF779C0}"/>
              </a:ext>
            </a:extLst>
          </p:cNvPr>
          <p:cNvCxnSpPr>
            <a:cxnSpLocks/>
          </p:cNvCxnSpPr>
          <p:nvPr/>
        </p:nvCxnSpPr>
        <p:spPr>
          <a:xfrm flipV="1">
            <a:off x="7124700" y="4431853"/>
            <a:ext cx="3029494" cy="203025"/>
          </a:xfrm>
          <a:prstGeom prst="bentConnector3">
            <a:avLst>
              <a:gd name="adj1" fmla="val 89616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509C860-E799-76A2-2EEC-838947BEB110}"/>
              </a:ext>
            </a:extLst>
          </p:cNvPr>
          <p:cNvCxnSpPr>
            <a:cxnSpLocks/>
          </p:cNvCxnSpPr>
          <p:nvPr/>
        </p:nvCxnSpPr>
        <p:spPr>
          <a:xfrm>
            <a:off x="2098766" y="1053127"/>
            <a:ext cx="4075611" cy="568416"/>
          </a:xfrm>
          <a:prstGeom prst="bentConnector3">
            <a:avLst>
              <a:gd name="adj1" fmla="val 6838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0E99B6FD-DDFF-5DF3-C31E-01B8940C55E3}"/>
              </a:ext>
            </a:extLst>
          </p:cNvPr>
          <p:cNvCxnSpPr>
            <a:cxnSpLocks/>
          </p:cNvCxnSpPr>
          <p:nvPr/>
        </p:nvCxnSpPr>
        <p:spPr>
          <a:xfrm flipV="1">
            <a:off x="2098766" y="1793966"/>
            <a:ext cx="1463040" cy="228041"/>
          </a:xfrm>
          <a:prstGeom prst="bentConnector3">
            <a:avLst>
              <a:gd name="adj1" fmla="val 19048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1B99441-59A1-3B0A-BB69-8F8E5819DE5E}"/>
              </a:ext>
            </a:extLst>
          </p:cNvPr>
          <p:cNvCxnSpPr>
            <a:cxnSpLocks/>
          </p:cNvCxnSpPr>
          <p:nvPr/>
        </p:nvCxnSpPr>
        <p:spPr>
          <a:xfrm>
            <a:off x="2098766" y="2642016"/>
            <a:ext cx="1463040" cy="318898"/>
          </a:xfrm>
          <a:prstGeom prst="bentConnector3">
            <a:avLst>
              <a:gd name="adj1" fmla="val 19643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AAF4D460-48B2-2307-10F6-F8B54967E129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2098766" y="4214949"/>
            <a:ext cx="3997233" cy="717869"/>
          </a:xfrm>
          <a:prstGeom prst="bentConnector3">
            <a:avLst>
              <a:gd name="adj1" fmla="val 6155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08CC87D-C2A4-562D-555A-9D424732DAE1}"/>
              </a:ext>
            </a:extLst>
          </p:cNvPr>
          <p:cNvSpPr txBox="1"/>
          <p:nvPr/>
        </p:nvSpPr>
        <p:spPr>
          <a:xfrm>
            <a:off x="0" y="870660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BUZZER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9F36C59-346C-3550-64E9-EE9D57F461DF}"/>
              </a:ext>
            </a:extLst>
          </p:cNvPr>
          <p:cNvSpPr txBox="1"/>
          <p:nvPr/>
        </p:nvSpPr>
        <p:spPr>
          <a:xfrm>
            <a:off x="0" y="1821952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I2C LCD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6D8C93-F854-86CA-A578-547AF71BF17C}"/>
              </a:ext>
            </a:extLst>
          </p:cNvPr>
          <p:cNvSpPr txBox="1"/>
          <p:nvPr/>
        </p:nvSpPr>
        <p:spPr>
          <a:xfrm>
            <a:off x="0" y="2422471"/>
            <a:ext cx="2098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I2C </a:t>
            </a:r>
            <a:r>
              <a:rPr lang="en-US" sz="2000" dirty="0"/>
              <a:t>KEYPAD MATRIX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F66E6E-38E4-44FD-BF08-7B8F019BFD38}"/>
              </a:ext>
            </a:extLst>
          </p:cNvPr>
          <p:cNvSpPr txBox="1"/>
          <p:nvPr/>
        </p:nvSpPr>
        <p:spPr>
          <a:xfrm>
            <a:off x="0" y="4732763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NEOPIXEL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FA4E42-4BA7-67FA-27B3-B429679B6EDF}"/>
              </a:ext>
            </a:extLst>
          </p:cNvPr>
          <p:cNvSpPr txBox="1"/>
          <p:nvPr/>
        </p:nvSpPr>
        <p:spPr>
          <a:xfrm>
            <a:off x="10145070" y="922751"/>
            <a:ext cx="2032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TFT TOUCH SCREEN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6638F09-DE4B-8236-1E89-6F92CCA5305A}"/>
              </a:ext>
            </a:extLst>
          </p:cNvPr>
          <p:cNvSpPr txBox="1"/>
          <p:nvPr/>
        </p:nvSpPr>
        <p:spPr>
          <a:xfrm>
            <a:off x="10159236" y="3109755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I2C OLED 128x32</a:t>
            </a:r>
            <a:endParaRPr lang="en-US" sz="2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50D41D-D034-DE03-A5BE-D49F490E6C99}"/>
              </a:ext>
            </a:extLst>
          </p:cNvPr>
          <p:cNvSpPr txBox="1"/>
          <p:nvPr/>
        </p:nvSpPr>
        <p:spPr>
          <a:xfrm>
            <a:off x="0" y="3143442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RESET BUTTON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6F10F73-A825-0EC2-C28F-13AC2BE9460B}"/>
              </a:ext>
            </a:extLst>
          </p:cNvPr>
          <p:cNvSpPr txBox="1"/>
          <p:nvPr/>
        </p:nvSpPr>
        <p:spPr>
          <a:xfrm>
            <a:off x="-1" y="3721199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POTENTIOMETER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CCA214-13B8-4337-4799-EF2FF92B539C}"/>
              </a:ext>
            </a:extLst>
          </p:cNvPr>
          <p:cNvSpPr txBox="1"/>
          <p:nvPr/>
        </p:nvSpPr>
        <p:spPr>
          <a:xfrm>
            <a:off x="10191549" y="3719473"/>
            <a:ext cx="2000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PHOTORESISTOR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9FF206-A94E-C8B2-57D7-71C9759D4792}"/>
              </a:ext>
            </a:extLst>
          </p:cNvPr>
          <p:cNvSpPr txBox="1"/>
          <p:nvPr/>
        </p:nvSpPr>
        <p:spPr>
          <a:xfrm>
            <a:off x="10154194" y="4242760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 AXIS POT.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08D5CDB-38F9-1D1E-4C86-AFB5A5D13F00}"/>
              </a:ext>
            </a:extLst>
          </p:cNvPr>
          <p:cNvSpPr txBox="1"/>
          <p:nvPr/>
        </p:nvSpPr>
        <p:spPr>
          <a:xfrm>
            <a:off x="10154194" y="4873056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GP BUTTON</a:t>
            </a:r>
          </a:p>
        </p:txBody>
      </p:sp>
      <p:pic>
        <p:nvPicPr>
          <p:cNvPr id="9" name="Picture 8" descr="A black and white digital clock&#10;&#10;Description automatically generated">
            <a:extLst>
              <a:ext uri="{FF2B5EF4-FFF2-40B4-BE49-F238E27FC236}">
                <a16:creationId xmlns:a16="http://schemas.microsoft.com/office/drawing/2014/main" id="{C8A3D38C-ECE7-57EA-6023-9E68FC429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26" y="2639086"/>
            <a:ext cx="1246747" cy="569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7875E-F2F1-262C-6A1A-51160B9E2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541" y="2684540"/>
            <a:ext cx="1429983" cy="458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2469D3-D29A-97D1-A66D-7C00DC106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50" y="3033195"/>
            <a:ext cx="260400" cy="119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234B59-FD99-CF25-BC88-15D3939D8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343" y="3337360"/>
            <a:ext cx="923181" cy="494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2FA2C3-D219-2E5D-25D6-6F3067F65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572" y="3317381"/>
            <a:ext cx="482041" cy="458903"/>
          </a:xfrm>
          <a:prstGeom prst="rect">
            <a:avLst/>
          </a:prstGeom>
        </p:spPr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73A2192-5F64-2DF1-18EC-E3ACBA2EB361}"/>
              </a:ext>
            </a:extLst>
          </p:cNvPr>
          <p:cNvCxnSpPr>
            <a:cxnSpLocks/>
            <a:stCxn id="20" idx="3"/>
            <a:endCxn id="90" idx="1"/>
          </p:cNvCxnSpPr>
          <p:nvPr/>
        </p:nvCxnSpPr>
        <p:spPr>
          <a:xfrm>
            <a:off x="9193613" y="3546833"/>
            <a:ext cx="997936" cy="37269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2375432-98B0-0384-BD41-64091146ADBA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>
            <a:off x="9494524" y="2913991"/>
            <a:ext cx="664712" cy="39581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354C31C-2984-E850-97F6-F425234A9682}"/>
              </a:ext>
            </a:extLst>
          </p:cNvPr>
          <p:cNvSpPr txBox="1"/>
          <p:nvPr/>
        </p:nvSpPr>
        <p:spPr>
          <a:xfrm>
            <a:off x="10025700" y="1923771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I2C 4x7 SEGMENT </a:t>
            </a:r>
            <a:endParaRPr lang="en-US" sz="2000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B13E82-529F-5DB4-2CBF-DCA985092CAF}"/>
              </a:ext>
            </a:extLst>
          </p:cNvPr>
          <p:cNvCxnSpPr>
            <a:cxnSpLocks/>
            <a:stCxn id="9" idx="0"/>
            <a:endCxn id="27" idx="1"/>
          </p:cNvCxnSpPr>
          <p:nvPr/>
        </p:nvCxnSpPr>
        <p:spPr>
          <a:xfrm rot="5400000" flipH="1" flipV="1">
            <a:off x="8317570" y="930956"/>
            <a:ext cx="515260" cy="2901000"/>
          </a:xfrm>
          <a:prstGeom prst="bentConnector2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25C8C36-55BE-B8BC-63E4-F0558105E48F}"/>
              </a:ext>
            </a:extLst>
          </p:cNvPr>
          <p:cNvCxnSpPr>
            <a:cxnSpLocks/>
          </p:cNvCxnSpPr>
          <p:nvPr/>
        </p:nvCxnSpPr>
        <p:spPr>
          <a:xfrm flipV="1">
            <a:off x="7927950" y="2528881"/>
            <a:ext cx="2097750" cy="292275"/>
          </a:xfrm>
          <a:prstGeom prst="bentConnector3">
            <a:avLst>
              <a:gd name="adj1" fmla="val 9131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3002DB-4A0F-100B-26C9-B2CE053252C7}"/>
              </a:ext>
            </a:extLst>
          </p:cNvPr>
          <p:cNvSpPr txBox="1"/>
          <p:nvPr/>
        </p:nvSpPr>
        <p:spPr>
          <a:xfrm>
            <a:off x="9793436" y="2354668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RGB 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9410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circuit board with yellow and green lights&#10;&#10;Description automatically generated">
            <a:extLst>
              <a:ext uri="{FF2B5EF4-FFF2-40B4-BE49-F238E27FC236}">
                <a16:creationId xmlns:a16="http://schemas.microsoft.com/office/drawing/2014/main" id="{96A2B2D9-EF01-A063-0AFD-B073BF7B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8" y="1008021"/>
            <a:ext cx="6172200" cy="4598288"/>
          </a:xfrm>
          <a:prstGeom prst="rect">
            <a:avLst/>
          </a:prstGeom>
          <a:noFill/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CFD7D84-14D2-68D8-233E-B19A77617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450FD-A928-760E-574F-1C50843E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fld id="{D4175C87-9D9D-48F5-A3C5-AC1ABE412E37}" type="datetime1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6B78B-339A-3982-F637-14C371A3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BB21-3F06-039B-31C5-CCCF6964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CCE7D8-72CF-FE3E-975D-D77D8FFB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4. Alkalmazhatóság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153098-4BB8-9FA3-A335-36C59063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96" y="4037344"/>
            <a:ext cx="3226897" cy="8203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FCD44-A094-B1F9-4792-3C2BEF3F5F80}"/>
              </a:ext>
            </a:extLst>
          </p:cNvPr>
          <p:cNvSpPr/>
          <p:nvPr/>
        </p:nvSpPr>
        <p:spPr>
          <a:xfrm>
            <a:off x="2436395" y="3019927"/>
            <a:ext cx="3447047" cy="196114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B9B78EE-FBAA-DD32-F023-2EF07E446FC6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883442" y="1134619"/>
            <a:ext cx="1350898" cy="2865882"/>
          </a:xfrm>
          <a:prstGeom prst="bentConnector2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FF3150-7C0F-70D1-EAF4-1F2480A50599}"/>
              </a:ext>
            </a:extLst>
          </p:cNvPr>
          <p:cNvSpPr txBox="1"/>
          <p:nvPr/>
        </p:nvSpPr>
        <p:spPr>
          <a:xfrm>
            <a:off x="2663045" y="3113137"/>
            <a:ext cx="9979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Modul 0</a:t>
            </a:r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007F59-8AAD-C3AC-B9DC-E6E59A178343}"/>
              </a:ext>
            </a:extLst>
          </p:cNvPr>
          <p:cNvSpPr txBox="1"/>
          <p:nvPr/>
        </p:nvSpPr>
        <p:spPr>
          <a:xfrm>
            <a:off x="2663045" y="4000501"/>
            <a:ext cx="9979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Modul 1</a:t>
            </a:r>
            <a:endParaRPr lang="en-US" sz="1600" dirty="0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5DBB9530-BC13-9068-7705-691F75044E7C}"/>
              </a:ext>
            </a:extLst>
          </p:cNvPr>
          <p:cNvSpPr/>
          <p:nvPr/>
        </p:nvSpPr>
        <p:spPr>
          <a:xfrm rot="2637191">
            <a:off x="6142780" y="4714534"/>
            <a:ext cx="771362" cy="780328"/>
          </a:xfrm>
          <a:prstGeom prst="plus">
            <a:avLst>
              <a:gd name="adj" fmla="val 470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71BFF-33C0-5B9A-4D5D-B546FC0F9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375536" y="3927107"/>
            <a:ext cx="798975" cy="106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111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450FD-A928-760E-574F-1C50843E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6B78B-339A-3982-F637-14C371A3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BB21-3F06-039B-31C5-CCCF6964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CCE7D8-72CF-FE3E-975D-D77D8FF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3. Komponens pozíciók</a:t>
            </a:r>
            <a:endParaRPr lang="en-US" dirty="0"/>
          </a:p>
        </p:txBody>
      </p:sp>
      <p:pic>
        <p:nvPicPr>
          <p:cNvPr id="13" name="Picture 12" descr="A black circuit board with yellow and green lights&#10;&#10;Description automatically generated">
            <a:extLst>
              <a:ext uri="{FF2B5EF4-FFF2-40B4-BE49-F238E27FC236}">
                <a16:creationId xmlns:a16="http://schemas.microsoft.com/office/drawing/2014/main" id="{96A2B2D9-EF01-A063-0AFD-B073BF7B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028" y="839653"/>
            <a:ext cx="6951944" cy="5178694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00399C9-CFB1-446B-1117-7EE2EF99F7D7}"/>
              </a:ext>
            </a:extLst>
          </p:cNvPr>
          <p:cNvCxnSpPr>
            <a:cxnSpLocks/>
          </p:cNvCxnSpPr>
          <p:nvPr/>
        </p:nvCxnSpPr>
        <p:spPr>
          <a:xfrm flipV="1">
            <a:off x="6592389" y="678820"/>
            <a:ext cx="3652319" cy="46794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39D8303-8C39-79F3-2A5A-A7B7ADD61214}"/>
              </a:ext>
            </a:extLst>
          </p:cNvPr>
          <p:cNvCxnSpPr>
            <a:cxnSpLocks/>
          </p:cNvCxnSpPr>
          <p:nvPr/>
        </p:nvCxnSpPr>
        <p:spPr>
          <a:xfrm flipV="1">
            <a:off x="8011886" y="1414360"/>
            <a:ext cx="2232822" cy="692112"/>
          </a:xfrm>
          <a:prstGeom prst="bentConnector3">
            <a:avLst>
              <a:gd name="adj1" fmla="val 77302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9E7A9357-FE7E-E6EA-1E75-5C750149B379}"/>
              </a:ext>
            </a:extLst>
          </p:cNvPr>
          <p:cNvCxnSpPr>
            <a:cxnSpLocks/>
          </p:cNvCxnSpPr>
          <p:nvPr/>
        </p:nvCxnSpPr>
        <p:spPr>
          <a:xfrm flipV="1">
            <a:off x="9128297" y="2469519"/>
            <a:ext cx="1116411" cy="28713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844E43FD-3AC6-1C22-D319-65FBED94CEDB}"/>
              </a:ext>
            </a:extLst>
          </p:cNvPr>
          <p:cNvCxnSpPr>
            <a:cxnSpLocks/>
          </p:cNvCxnSpPr>
          <p:nvPr/>
        </p:nvCxnSpPr>
        <p:spPr>
          <a:xfrm flipV="1">
            <a:off x="9210021" y="3304905"/>
            <a:ext cx="1034687" cy="15668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700E342-F165-C031-0DAF-BCC064D6E8E7}"/>
              </a:ext>
            </a:extLst>
          </p:cNvPr>
          <p:cNvCxnSpPr>
            <a:cxnSpLocks/>
          </p:cNvCxnSpPr>
          <p:nvPr/>
        </p:nvCxnSpPr>
        <p:spPr>
          <a:xfrm flipV="1">
            <a:off x="9291746" y="3746351"/>
            <a:ext cx="952962" cy="295813"/>
          </a:xfrm>
          <a:prstGeom prst="bentConnector3">
            <a:avLst>
              <a:gd name="adj1" fmla="val 40862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9BAA51D-C226-3585-14EB-95265B839F2F}"/>
              </a:ext>
            </a:extLst>
          </p:cNvPr>
          <p:cNvCxnSpPr>
            <a:cxnSpLocks/>
          </p:cNvCxnSpPr>
          <p:nvPr/>
        </p:nvCxnSpPr>
        <p:spPr>
          <a:xfrm flipV="1">
            <a:off x="6914606" y="2925695"/>
            <a:ext cx="3330102" cy="613702"/>
          </a:xfrm>
          <a:prstGeom prst="bentConnector3">
            <a:avLst>
              <a:gd name="adj1" fmla="val 45195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B200B743-AA03-6B45-DD57-5EABBC349BC2}"/>
              </a:ext>
            </a:extLst>
          </p:cNvPr>
          <p:cNvCxnSpPr>
            <a:cxnSpLocks/>
          </p:cNvCxnSpPr>
          <p:nvPr/>
        </p:nvCxnSpPr>
        <p:spPr>
          <a:xfrm>
            <a:off x="9128296" y="5267325"/>
            <a:ext cx="1116412" cy="40005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3F283288-0571-2C0C-676D-009322F40A83}"/>
              </a:ext>
            </a:extLst>
          </p:cNvPr>
          <p:cNvCxnSpPr>
            <a:cxnSpLocks/>
          </p:cNvCxnSpPr>
          <p:nvPr/>
        </p:nvCxnSpPr>
        <p:spPr>
          <a:xfrm flipV="1">
            <a:off x="7702730" y="4474207"/>
            <a:ext cx="2541978" cy="212546"/>
          </a:xfrm>
          <a:prstGeom prst="bentConnector3">
            <a:avLst>
              <a:gd name="adj1" fmla="val 8185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64F0167C-DB9E-6DA3-7789-D6C15266AEBB}"/>
              </a:ext>
            </a:extLst>
          </p:cNvPr>
          <p:cNvCxnSpPr>
            <a:cxnSpLocks/>
          </p:cNvCxnSpPr>
          <p:nvPr/>
        </p:nvCxnSpPr>
        <p:spPr>
          <a:xfrm>
            <a:off x="7019109" y="4686753"/>
            <a:ext cx="3204753" cy="338003"/>
          </a:xfrm>
          <a:prstGeom prst="bentConnector3">
            <a:avLst>
              <a:gd name="adj1" fmla="val 14631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ctor: Elbow 63">
            <a:extLst>
              <a:ext uri="{FF2B5EF4-FFF2-40B4-BE49-F238E27FC236}">
                <a16:creationId xmlns:a16="http://schemas.microsoft.com/office/drawing/2014/main" id="{FBE4EFDD-087E-9873-8974-BB74B78FB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6424" y="3539399"/>
            <a:ext cx="1190628" cy="206952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or: Elbow 67">
            <a:extLst>
              <a:ext uri="{FF2B5EF4-FFF2-40B4-BE49-F238E27FC236}">
                <a16:creationId xmlns:a16="http://schemas.microsoft.com/office/drawing/2014/main" id="{4C9F154D-461B-5AD1-B4B6-CF74BF7D28D4}"/>
              </a:ext>
            </a:extLst>
          </p:cNvPr>
          <p:cNvCxnSpPr>
            <a:cxnSpLocks/>
          </p:cNvCxnSpPr>
          <p:nvPr/>
        </p:nvCxnSpPr>
        <p:spPr>
          <a:xfrm rot="10800000">
            <a:off x="1876423" y="4305300"/>
            <a:ext cx="1714502" cy="356328"/>
          </a:xfrm>
          <a:prstGeom prst="bentConnector3">
            <a:avLst>
              <a:gd name="adj1" fmla="val 65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DF8D732E-7BFA-87E1-ECE7-10F5A5B28024}"/>
              </a:ext>
            </a:extLst>
          </p:cNvPr>
          <p:cNvCxnSpPr>
            <a:cxnSpLocks/>
          </p:cNvCxnSpPr>
          <p:nvPr/>
        </p:nvCxnSpPr>
        <p:spPr>
          <a:xfrm rot="10800000">
            <a:off x="1876425" y="4924425"/>
            <a:ext cx="1299595" cy="217578"/>
          </a:xfrm>
          <a:prstGeom prst="bentConnector3">
            <a:avLst>
              <a:gd name="adj1" fmla="val 54398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Elbow 74">
            <a:extLst>
              <a:ext uri="{FF2B5EF4-FFF2-40B4-BE49-F238E27FC236}">
                <a16:creationId xmlns:a16="http://schemas.microsoft.com/office/drawing/2014/main" id="{A57A4E44-B758-DAA7-CC6F-2FF211754A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6422" y="2841610"/>
            <a:ext cx="4736814" cy="390936"/>
          </a:xfrm>
          <a:prstGeom prst="bentConnector3">
            <a:avLst>
              <a:gd name="adj1" fmla="val 86839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CD3219DC-2E50-C995-EDE3-8E842C817EB0}"/>
              </a:ext>
            </a:extLst>
          </p:cNvPr>
          <p:cNvCxnSpPr>
            <a:cxnSpLocks/>
          </p:cNvCxnSpPr>
          <p:nvPr/>
        </p:nvCxnSpPr>
        <p:spPr>
          <a:xfrm rot="10800000">
            <a:off x="1876422" y="2534759"/>
            <a:ext cx="5072070" cy="351316"/>
          </a:xfrm>
          <a:prstGeom prst="bentConnector3">
            <a:avLst>
              <a:gd name="adj1" fmla="val 2394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AEA86165-6396-F598-ACFB-744D161EF75A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76424" y="1830771"/>
            <a:ext cx="2245997" cy="231242"/>
          </a:xfrm>
          <a:prstGeom prst="bentConnector3">
            <a:avLst>
              <a:gd name="adj1" fmla="val 70696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89FB106D-53F5-49F3-0D1E-383E3F087B8F}"/>
              </a:ext>
            </a:extLst>
          </p:cNvPr>
          <p:cNvSpPr txBox="1"/>
          <p:nvPr/>
        </p:nvSpPr>
        <p:spPr>
          <a:xfrm>
            <a:off x="0" y="1853615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NFC</a:t>
            </a:r>
            <a:endParaRPr lang="en-US" sz="2000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D4238F6E-BABA-422F-B32D-25527BB45AE8}"/>
              </a:ext>
            </a:extLst>
          </p:cNvPr>
          <p:cNvSpPr txBox="1"/>
          <p:nvPr/>
        </p:nvSpPr>
        <p:spPr>
          <a:xfrm>
            <a:off x="0" y="2334704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ACCEL/GYRO</a:t>
            </a:r>
            <a:endParaRPr lang="en-US" sz="2000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D17C62F-E795-5E41-7BDD-1C037C92EEA0}"/>
              </a:ext>
            </a:extLst>
          </p:cNvPr>
          <p:cNvSpPr txBox="1"/>
          <p:nvPr/>
        </p:nvSpPr>
        <p:spPr>
          <a:xfrm>
            <a:off x="0" y="3037078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TEMPERATURE</a:t>
            </a:r>
            <a:endParaRPr lang="en-US" sz="2000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AE61EF3-ABAC-736F-2BC1-40C919B01AC0}"/>
              </a:ext>
            </a:extLst>
          </p:cNvPr>
          <p:cNvSpPr txBox="1"/>
          <p:nvPr/>
        </p:nvSpPr>
        <p:spPr>
          <a:xfrm>
            <a:off x="0" y="3540425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AUDIO AMP.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99581F9-8796-E298-B9E8-C1FC652B755C}"/>
              </a:ext>
            </a:extLst>
          </p:cNvPr>
          <p:cNvSpPr txBox="1"/>
          <p:nvPr/>
        </p:nvSpPr>
        <p:spPr>
          <a:xfrm>
            <a:off x="0" y="4724370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AUDIO AMP.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6820F08-E6B4-5CF8-6616-8688DD5D5AC1}"/>
              </a:ext>
            </a:extLst>
          </p:cNvPr>
          <p:cNvSpPr txBox="1"/>
          <p:nvPr/>
        </p:nvSpPr>
        <p:spPr>
          <a:xfrm>
            <a:off x="0" y="4105245"/>
            <a:ext cx="18764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RF-RADIO</a:t>
            </a:r>
            <a:endParaRPr lang="en-US" sz="2000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3F16190-E256-F8E1-DC71-9D12623C3A29}"/>
              </a:ext>
            </a:extLst>
          </p:cNvPr>
          <p:cNvSpPr txBox="1"/>
          <p:nvPr/>
        </p:nvSpPr>
        <p:spPr>
          <a:xfrm>
            <a:off x="10244707" y="483410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HEATER (PWM)</a:t>
            </a:r>
            <a:endParaRPr lang="en-US" sz="20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551FE35-4A8B-75BC-2D72-C79C73802501}"/>
              </a:ext>
            </a:extLst>
          </p:cNvPr>
          <p:cNvSpPr txBox="1"/>
          <p:nvPr/>
        </p:nvSpPr>
        <p:spPr>
          <a:xfrm>
            <a:off x="10244707" y="1214305"/>
            <a:ext cx="1947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POWER SUPPLY</a:t>
            </a:r>
            <a:endParaRPr lang="en-US" sz="2000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36982EE7-0C06-E731-1AB8-7C283F10949E}"/>
              </a:ext>
            </a:extLst>
          </p:cNvPr>
          <p:cNvSpPr txBox="1"/>
          <p:nvPr/>
        </p:nvSpPr>
        <p:spPr>
          <a:xfrm>
            <a:off x="10244708" y="2253725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 err="1"/>
              <a:t>uSD</a:t>
            </a:r>
            <a:r>
              <a:rPr lang="hu-HU" sz="2000" dirty="0"/>
              <a:t> CARD</a:t>
            </a:r>
            <a:endParaRPr lang="en-US" sz="2000" dirty="0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2F8C0C0E-9A6B-88A2-308A-DF4EA250D784}"/>
              </a:ext>
            </a:extLst>
          </p:cNvPr>
          <p:cNvSpPr txBox="1"/>
          <p:nvPr/>
        </p:nvSpPr>
        <p:spPr>
          <a:xfrm>
            <a:off x="10269424" y="2734814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MCU w. BRIDGE</a:t>
            </a:r>
            <a:endParaRPr lang="en-US" sz="20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C396725-FB69-A599-A375-B5A4BBE8AC50}"/>
              </a:ext>
            </a:extLst>
          </p:cNvPr>
          <p:cNvSpPr txBox="1"/>
          <p:nvPr/>
        </p:nvSpPr>
        <p:spPr>
          <a:xfrm>
            <a:off x="10269424" y="3108234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UBS - HOST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83BB99-3E43-870B-3565-964C676FAD03}"/>
              </a:ext>
            </a:extLst>
          </p:cNvPr>
          <p:cNvSpPr txBox="1"/>
          <p:nvPr/>
        </p:nvSpPr>
        <p:spPr>
          <a:xfrm>
            <a:off x="10269424" y="3540425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UBS - </a:t>
            </a:r>
            <a:r>
              <a:rPr lang="en-US" sz="2000" dirty="0"/>
              <a:t>MCU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BA84C-19FF-7D3B-48F6-A7219DAB7570}"/>
              </a:ext>
            </a:extLst>
          </p:cNvPr>
          <p:cNvSpPr txBox="1"/>
          <p:nvPr/>
        </p:nvSpPr>
        <p:spPr>
          <a:xfrm>
            <a:off x="10255593" y="4274152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MOTOR DRIVER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2C029A-E956-02EC-3F35-8A0ABCB18078}"/>
              </a:ext>
            </a:extLst>
          </p:cNvPr>
          <p:cNvSpPr txBox="1"/>
          <p:nvPr/>
        </p:nvSpPr>
        <p:spPr>
          <a:xfrm>
            <a:off x="10244708" y="4809151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CAN DRIVER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BD085B-770F-6AEF-F842-851D69346668}"/>
              </a:ext>
            </a:extLst>
          </p:cNvPr>
          <p:cNvSpPr txBox="1"/>
          <p:nvPr/>
        </p:nvSpPr>
        <p:spPr>
          <a:xfrm>
            <a:off x="10244707" y="5451830"/>
            <a:ext cx="1947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ESP32</a:t>
            </a:r>
          </a:p>
        </p:txBody>
      </p:sp>
    </p:spTree>
    <p:extLst>
      <p:ext uri="{BB962C8B-B14F-4D97-AF65-F5344CB8AC3E}">
        <p14:creationId xmlns:p14="http://schemas.microsoft.com/office/powerpoint/2010/main" val="3265820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circuit board with yellow and green lights&#10;&#10;Description automatically generated">
            <a:extLst>
              <a:ext uri="{FF2B5EF4-FFF2-40B4-BE49-F238E27FC236}">
                <a16:creationId xmlns:a16="http://schemas.microsoft.com/office/drawing/2014/main" id="{96A2B2D9-EF01-A063-0AFD-B073BF7B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0" y="1125093"/>
            <a:ext cx="6172200" cy="4598288"/>
          </a:xfrm>
          <a:prstGeom prst="rect">
            <a:avLst/>
          </a:prstGeom>
          <a:noFill/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07A0041-2146-D700-356B-CFAC40A393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Modularitás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C – </a:t>
            </a: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C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C – WIFI 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C – FPGA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C - </a:t>
            </a:r>
            <a:r>
              <a:rPr lang="el-GR" dirty="0">
                <a:solidFill>
                  <a:schemeClr val="accent2"/>
                </a:solidFill>
              </a:rPr>
              <a:t>μ</a:t>
            </a:r>
            <a:r>
              <a:rPr lang="hu-HU" dirty="0">
                <a:solidFill>
                  <a:schemeClr val="accent2"/>
                </a:solidFill>
              </a:rPr>
              <a:t>P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Időtállóság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Csak egy kis modult kell cserélni, az alaplapot nem!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Lefedettség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Digitális Technika 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Digitális Technika II.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2"/>
                </a:solidFill>
              </a:rPr>
              <a:t>LabVIEW</a:t>
            </a:r>
            <a:r>
              <a:rPr lang="hu-HU" dirty="0">
                <a:solidFill>
                  <a:schemeClr val="accent2"/>
                </a:solidFill>
              </a:rPr>
              <a:t> Programozás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Mikroprocesszorok rendszertechnikája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Elektronika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Számítógép Architektúrák II.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Ipari Képfeldolgozás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hu-HU" dirty="0">
              <a:solidFill>
                <a:schemeClr val="accent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450FD-A928-760E-574F-1C50843E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6B78B-339A-3982-F637-14C371A3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BB21-3F06-039B-31C5-CCCF6964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CCE7D8-72CF-FE3E-975D-D77D8FFB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4. Alkalmazhatóság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153098-4BB8-9FA3-A335-36C59063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96" y="4037344"/>
            <a:ext cx="3226897" cy="8203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FCD44-A094-B1F9-4792-3C2BEF3F5F80}"/>
              </a:ext>
            </a:extLst>
          </p:cNvPr>
          <p:cNvSpPr/>
          <p:nvPr/>
        </p:nvSpPr>
        <p:spPr>
          <a:xfrm>
            <a:off x="2436395" y="3019927"/>
            <a:ext cx="3447047" cy="196114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B9B78EE-FBAA-DD32-F023-2EF07E446FC6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883442" y="1134619"/>
            <a:ext cx="1350898" cy="2865882"/>
          </a:xfrm>
          <a:prstGeom prst="bentConnector2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FF3150-7C0F-70D1-EAF4-1F2480A50599}"/>
              </a:ext>
            </a:extLst>
          </p:cNvPr>
          <p:cNvSpPr txBox="1"/>
          <p:nvPr/>
        </p:nvSpPr>
        <p:spPr>
          <a:xfrm>
            <a:off x="2663045" y="3113137"/>
            <a:ext cx="9979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Modul 0</a:t>
            </a:r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007F59-8AAD-C3AC-B9DC-E6E59A178343}"/>
              </a:ext>
            </a:extLst>
          </p:cNvPr>
          <p:cNvSpPr txBox="1"/>
          <p:nvPr/>
        </p:nvSpPr>
        <p:spPr>
          <a:xfrm>
            <a:off x="2663045" y="4000501"/>
            <a:ext cx="9979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Modul 1</a:t>
            </a:r>
            <a:endParaRPr lang="en-US" sz="1600" dirty="0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5DBB9530-BC13-9068-7705-691F75044E7C}"/>
              </a:ext>
            </a:extLst>
          </p:cNvPr>
          <p:cNvSpPr/>
          <p:nvPr/>
        </p:nvSpPr>
        <p:spPr>
          <a:xfrm rot="2637191">
            <a:off x="6235650" y="4930253"/>
            <a:ext cx="771362" cy="780328"/>
          </a:xfrm>
          <a:prstGeom prst="plus">
            <a:avLst>
              <a:gd name="adj" fmla="val 470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2014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03F206-16BD-432D-8577-2D97F5E085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Egységárak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0C26A-CB17-FD8C-0FB5-F0C6F49C302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hu-HU" u="sng" dirty="0"/>
              <a:t>40 db </a:t>
            </a:r>
            <a:r>
              <a:rPr lang="hu-HU" dirty="0"/>
              <a:t>kit rendelése esetén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Kit tartalma:</a:t>
            </a:r>
          </a:p>
          <a:p>
            <a:r>
              <a:rPr lang="hu-HU" dirty="0"/>
              <a:t>Alaplap:		20.000 Ft</a:t>
            </a:r>
          </a:p>
          <a:p>
            <a:r>
              <a:rPr lang="hu-HU" dirty="0"/>
              <a:t>1 modul:		5.000 Ft</a:t>
            </a:r>
          </a:p>
          <a:p>
            <a:r>
              <a:rPr lang="hu-HU" dirty="0"/>
              <a:t>Kiegészítők:	10.000 Ft</a:t>
            </a:r>
          </a:p>
          <a:p>
            <a:endParaRPr lang="hu-HU" dirty="0"/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Összesen:		~ 35.000 Ft / kit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2CB58C-DFE4-4AD1-837A-FE768779DD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hu-HU" dirty="0"/>
              <a:t>Időigény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CAC1CB0-DEFB-FEE9-1187-976D3CF0ABF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hu-HU" dirty="0"/>
              <a:t>Első prototípus:		6 hónap</a:t>
            </a:r>
          </a:p>
          <a:p>
            <a:r>
              <a:rPr lang="hu-HU" dirty="0"/>
              <a:t>Termékoptimalizálás:	6 hónap</a:t>
            </a:r>
          </a:p>
          <a:p>
            <a:r>
              <a:rPr lang="hu-HU" dirty="0"/>
              <a:t>Tantervbe integrálás:	3 hónap</a:t>
            </a:r>
          </a:p>
          <a:p>
            <a:r>
              <a:rPr lang="hu-HU" dirty="0"/>
              <a:t>Gyakorlati anyagok:	6 hónap</a:t>
            </a:r>
          </a:p>
          <a:p>
            <a:r>
              <a:rPr lang="hu-HU" dirty="0"/>
              <a:t>Elméleti anyagok:	3 hónap</a:t>
            </a:r>
          </a:p>
          <a:p>
            <a:endParaRPr lang="hu-HU" dirty="0"/>
          </a:p>
          <a:p>
            <a:r>
              <a:rPr lang="hu-HU" dirty="0"/>
              <a:t>Összesen:			~ 2 év</a:t>
            </a:r>
          </a:p>
          <a:p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5A5816-3A43-65AD-8CB9-A9942F9F5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6A9D-D71F-4DBC-96D4-FBDB84AAE1F1}" type="datetime1">
              <a:rPr lang="en-US" smtClean="0"/>
              <a:t>5/21/2024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A910D78-16F0-EF9E-07B5-C64757F45C4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3CBDC1A-C292-DAC7-86B2-49CD0DB1408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13EE04C-519B-03A7-61B8-577DE51CF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Költség és időterv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4667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7618D8CB-7795-4163-003B-387ABCF9407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" t="-1223" r="769" b="1224"/>
          <a:stretch/>
        </p:blipFill>
        <p:spPr>
          <a:xfrm>
            <a:off x="3147309" y="3351913"/>
            <a:ext cx="4114801" cy="2517075"/>
          </a:xfrm>
          <a:noFill/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75C80DC-0D3C-ED8D-98C6-31DB54AA7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SMC Beültetőgép 3 tengelyes fejegység vezérlője és szenzor modulja</a:t>
            </a:r>
          </a:p>
          <a:p>
            <a:endParaRPr lang="hu-HU" dirty="0"/>
          </a:p>
          <a:p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Analóg </a:t>
            </a:r>
            <a:r>
              <a:rPr lang="hu-HU" dirty="0" err="1"/>
              <a:t>IoT</a:t>
            </a:r>
            <a:r>
              <a:rPr lang="hu-HU" dirty="0"/>
              <a:t> mérőkészülék piezoelektromos jelenségek, áramfelvétel, vibráció adatok vezeték nélküli továbbítására.  2023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3AA61F-53CB-BFBB-6729-9F7D6456E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B0D846-E45A-51B6-9789-BC92A25A7A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D6D1EB-5A25-BAB7-9E3D-0A3AF9F7E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47BB952F-3FB6-085A-4D41-24100CFF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>
            <a:normAutofit/>
          </a:bodyPr>
          <a:lstStyle/>
          <a:p>
            <a:r>
              <a:rPr lang="en-GB" dirty="0" err="1"/>
              <a:t>Referenci</a:t>
            </a:r>
            <a:r>
              <a:rPr lang="hu-HU" dirty="0" err="1"/>
              <a:t>ák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76F0D15-BF60-EB18-472B-4F9E780F1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2" y="2232961"/>
            <a:ext cx="2559840" cy="2392077"/>
          </a:xfrm>
          <a:prstGeom prst="rect">
            <a:avLst/>
          </a:prstGeom>
        </p:spPr>
      </p:pic>
      <p:pic>
        <p:nvPicPr>
          <p:cNvPr id="16" name="Picture Placeholder 5" descr="A close-up of a computer chip&#10;&#10;Description automatically generated">
            <a:extLst>
              <a:ext uri="{FF2B5EF4-FFF2-40B4-BE49-F238E27FC236}">
                <a16:creationId xmlns:a16="http://schemas.microsoft.com/office/drawing/2014/main" id="{3857B11B-14B1-7B9A-2B89-CFB794983D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07" b="11207"/>
          <a:stretch/>
        </p:blipFill>
        <p:spPr>
          <a:xfrm>
            <a:off x="3194384" y="993739"/>
            <a:ext cx="4067726" cy="2288099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4E90112-6672-6BC2-ADF4-B970E8F00EF6}"/>
              </a:ext>
            </a:extLst>
          </p:cNvPr>
          <p:cNvSpPr txBox="1"/>
          <p:nvPr/>
        </p:nvSpPr>
        <p:spPr>
          <a:xfrm>
            <a:off x="324932" y="4610451"/>
            <a:ext cx="2559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Analóg forrasztási füst elszívó és fényerő </a:t>
            </a:r>
          </a:p>
          <a:p>
            <a:r>
              <a:rPr lang="hu-HU" sz="2000" b="1" dirty="0"/>
              <a:t>szabályzó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6827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1909D2-4B85-4A56-93DD-D6B187268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5F12BF-E1B0-0999-49CF-0BF8F5A89B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173568-3185-B16A-649A-19D6A375BF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352A39-6EB5-DC8C-19FC-B1567E207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/>
              <a:t>A Problémaforrás</a:t>
            </a:r>
            <a:endParaRPr lang="en-GB" dirty="0"/>
          </a:p>
        </p:txBody>
      </p:sp>
      <p:pic>
        <p:nvPicPr>
          <p:cNvPr id="9" name="Picture 8" descr="A close-up of a circuit board&#10;&#10;Description automatically generated">
            <a:extLst>
              <a:ext uri="{FF2B5EF4-FFF2-40B4-BE49-F238E27FC236}">
                <a16:creationId xmlns:a16="http://schemas.microsoft.com/office/drawing/2014/main" id="{2E24ECC0-6050-C4F1-3901-E227F7357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46" y="3692844"/>
            <a:ext cx="3506965" cy="23379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A87DEF-DFC1-7264-4DB2-D6767D82CB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14" r="36575"/>
          <a:stretch/>
        </p:blipFill>
        <p:spPr>
          <a:xfrm>
            <a:off x="4605599" y="753583"/>
            <a:ext cx="2773700" cy="5484178"/>
          </a:xfrm>
          <a:prstGeom prst="rect">
            <a:avLst/>
          </a:prstGeom>
        </p:spPr>
      </p:pic>
      <p:pic>
        <p:nvPicPr>
          <p:cNvPr id="13" name="Graphic 12" descr="Sad face with solid fill with solid fill">
            <a:extLst>
              <a:ext uri="{FF2B5EF4-FFF2-40B4-BE49-F238E27FC236}">
                <a16:creationId xmlns:a16="http://schemas.microsoft.com/office/drawing/2014/main" id="{0EDDF6B2-577B-309C-9F4E-9DA812AAB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841263" y="541295"/>
            <a:ext cx="2887705" cy="2887705"/>
          </a:xfrm>
          <a:prstGeom prst="rect">
            <a:avLst/>
          </a:prstGeom>
        </p:spPr>
      </p:pic>
      <p:pic>
        <p:nvPicPr>
          <p:cNvPr id="22" name="Graphic 21" descr="Winking face with solid fill with solid fill">
            <a:extLst>
              <a:ext uri="{FF2B5EF4-FFF2-40B4-BE49-F238E27FC236}">
                <a16:creationId xmlns:a16="http://schemas.microsoft.com/office/drawing/2014/main" id="{A1F92620-78B7-DB25-C0DE-9EC528FD75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46995" y="607967"/>
            <a:ext cx="2887705" cy="288770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1321776-39C6-3506-6D93-CB23B3231CDF}"/>
              </a:ext>
            </a:extLst>
          </p:cNvPr>
          <p:cNvGrpSpPr/>
          <p:nvPr/>
        </p:nvGrpSpPr>
        <p:grpSpPr>
          <a:xfrm>
            <a:off x="7390238" y="3240168"/>
            <a:ext cx="4512953" cy="2529441"/>
            <a:chOff x="-32438" y="4426665"/>
            <a:chExt cx="3055053" cy="1640677"/>
          </a:xfrm>
        </p:grpSpPr>
        <p:pic>
          <p:nvPicPr>
            <p:cNvPr id="19" name="Picture 18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5E0242B2-CB99-991E-DBA8-F15EDDA23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2438" y="4426665"/>
              <a:ext cx="3055053" cy="164067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1DBFF17-970B-E79A-5B9A-315EC855FE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5AC47EA-55A6-7ADB-3BEB-671411EDE6CE}"/>
              </a:ext>
            </a:extLst>
          </p:cNvPr>
          <p:cNvSpPr txBox="1"/>
          <p:nvPr/>
        </p:nvSpPr>
        <p:spPr>
          <a:xfrm>
            <a:off x="8095488" y="5514105"/>
            <a:ext cx="371406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400" dirty="0">
                <a:solidFill>
                  <a:schemeClr val="accent1"/>
                </a:solidFill>
              </a:rPr>
              <a:t>Programozás!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8490D63-90D4-0C49-1EDC-2B1B88E3C9A5}"/>
              </a:ext>
            </a:extLst>
          </p:cNvPr>
          <p:cNvSpPr txBox="1"/>
          <p:nvPr/>
        </p:nvSpPr>
        <p:spPr>
          <a:xfrm>
            <a:off x="288809" y="3170189"/>
            <a:ext cx="369423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3200" dirty="0">
                <a:solidFill>
                  <a:schemeClr val="accent2"/>
                </a:solidFill>
              </a:rPr>
              <a:t>Hibakeresés…</a:t>
            </a:r>
          </a:p>
        </p:txBody>
      </p:sp>
    </p:spTree>
    <p:extLst>
      <p:ext uri="{BB962C8B-B14F-4D97-AF65-F5344CB8AC3E}">
        <p14:creationId xmlns:p14="http://schemas.microsoft.com/office/powerpoint/2010/main" val="282909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55D1B6F-3304-4A6C-4054-407F0681BBD3}"/>
              </a:ext>
            </a:extLst>
          </p:cNvPr>
          <p:cNvSpPr/>
          <p:nvPr/>
        </p:nvSpPr>
        <p:spPr>
          <a:xfrm>
            <a:off x="0" y="747574"/>
            <a:ext cx="7359291" cy="5463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02C01-8188-9228-A8E7-A4EE7290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C673B-D375-8B18-5D9D-15976EB5A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9D03-0DB7-1C79-F2CD-B8FB255EA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92F4A3-4DD5-C1FD-80E3-43F0C69A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</a:t>
            </a:r>
            <a:r>
              <a:rPr lang="en-GB" dirty="0" err="1"/>
              <a:t>Koncepci</a:t>
            </a:r>
            <a:r>
              <a:rPr lang="hu-HU" dirty="0"/>
              <a:t>ó</a:t>
            </a:r>
            <a:endParaRPr lang="en-GB" dirty="0"/>
          </a:p>
        </p:txBody>
      </p:sp>
      <p:pic>
        <p:nvPicPr>
          <p:cNvPr id="8" name="Content Placeholder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7CB2690-328F-2F77-FAE0-BA8DD610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10" b="92258" l="9932" r="93836">
                        <a14:foregroundMark x1="81592" y1="2323" x2="94349" y2="76903"/>
                        <a14:foregroundMark x1="94349" y1="76903" x2="22688" y2="93548"/>
                        <a14:foregroundMark x1="22688" y1="93548" x2="11240" y2="58186"/>
                        <a14:foregroundMark x1="9946" y1="47941" x2="8190" y2="26147"/>
                        <a14:foregroundMark x1="9270" y1="23804" x2="19829" y2="18773"/>
                        <a14:foregroundMark x1="55166" y1="8061" x2="55822" y2="8129"/>
                        <a14:foregroundMark x1="66901" y1="5838" x2="82021" y2="2710"/>
                        <a14:foregroundMark x1="82021" y1="2710" x2="81764" y2="2839"/>
                        <a14:foregroundMark x1="93065" y1="61806" x2="93921" y2="77806"/>
                        <a14:foregroundMark x1="93921" y1="77806" x2="92808" y2="64387"/>
                        <a14:foregroundMark x1="51627" y1="40258" x2="57962" y2="72258"/>
                        <a14:foregroundMark x1="57962" y1="72258" x2="56164" y2="72258"/>
                        <a14:foregroundMark x1="57791" y1="73161" x2="58390" y2="74710"/>
                        <a14:foregroundMark x1="76541" y1="77290" x2="73373" y2="81419"/>
                        <a14:foregroundMark x1="15068" y1="60258" x2="15068" y2="60258"/>
                        <a14:foregroundMark x1="69349" y1="42839" x2="69349" y2="42839"/>
                        <a14:foregroundMark x1="80993" y1="37677" x2="80993" y2="37677"/>
                        <a14:foregroundMark x1="83904" y1="77677" x2="83904" y2="77677"/>
                        <a14:foregroundMark x1="78938" y1="78581" x2="78938" y2="78581"/>
                        <a14:foregroundMark x1="93493" y1="77161" x2="35873" y2="92258"/>
                        <a14:foregroundMark x1="58390" y1="74968" x2="58390" y2="74968"/>
                        <a14:foregroundMark x1="59332" y1="76000" x2="57962" y2="72903"/>
                        <a14:foregroundMark x1="81935" y1="81548" x2="76884" y2="83613"/>
                        <a14:foregroundMark x1="54538" y1="15355" x2="53253" y2="11097"/>
                        <a14:foregroundMark x1="13099" y1="50065" x2="13099" y2="50065"/>
                        <a14:backgroundMark x1="55137" y1="8000" x2="21318" y2="17677"/>
                        <a14:backgroundMark x1="34075" y1="10323" x2="45976" y2="5419"/>
                        <a14:backgroundMark x1="45291" y1="7613" x2="49743" y2="6710"/>
                        <a14:backgroundMark x1="48459" y1="7226" x2="54623" y2="6194"/>
                        <a14:backgroundMark x1="11216" y1="53032" x2="11216" y2="53032"/>
                        <a14:backgroundMark x1="10616" y1="54839" x2="10616" y2="54839"/>
                        <a14:backgroundMark x1="10959" y1="56516" x2="10103" y2="51742"/>
                        <a14:backgroundMark x1="10360" y1="57935" x2="9589" y2="51613"/>
                        <a14:backgroundMark x1="10788" y1="60000" x2="9760" y2="48000"/>
                        <a14:backgroundMark x1="9760" y1="48000" x2="11216" y2="58194"/>
                        <a14:backgroundMark x1="56678" y1="7742" x2="56678" y2="7742"/>
                        <a14:backgroundMark x1="56336" y1="8000" x2="57192" y2="7355"/>
                        <a14:backgroundMark x1="55908" y1="8258" x2="59161" y2="6710"/>
                        <a14:backgroundMark x1="58219" y1="6968" x2="62842" y2="6194"/>
                        <a14:backgroundMark x1="62072" y1="6581" x2="64127" y2="6194"/>
                        <a14:backgroundMark x1="64298" y1="5806" x2="67295" y2="4774"/>
                        <a14:backgroundMark x1="23202" y1="17806" x2="19521" y2="18065"/>
                        <a14:backgroundMark x1="19949" y1="18581" x2="19949" y2="18581"/>
                        <a14:backgroundMark x1="8818" y1="25290" x2="8647" y2="24645"/>
                        <a14:backgroundMark x1="7791" y1="25548" x2="8647" y2="24645"/>
                        <a14:backgroundMark x1="7962" y1="24903" x2="9161" y2="24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" y="842843"/>
            <a:ext cx="4563590" cy="302806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C8F9A4-B40B-E395-FD0F-D21422699C32}"/>
              </a:ext>
            </a:extLst>
          </p:cNvPr>
          <p:cNvGrpSpPr/>
          <p:nvPr/>
        </p:nvGrpSpPr>
        <p:grpSpPr>
          <a:xfrm rot="10249736" flipV="1">
            <a:off x="2449894" y="2982528"/>
            <a:ext cx="4882813" cy="3187638"/>
            <a:chOff x="954770" y="703824"/>
            <a:chExt cx="5162907" cy="3348574"/>
          </a:xfrm>
        </p:grpSpPr>
        <p:pic>
          <p:nvPicPr>
            <p:cNvPr id="10" name="Picture 9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0F8177C5-B261-E9A9-06CE-2F64D1C89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45" b="93134" l="7530" r="93846">
                          <a14:foregroundMark x1="82915" y1="4245" x2="87206" y2="29089"/>
                          <a14:foregroundMark x1="81619" y1="6367" x2="75789" y2="10612"/>
                          <a14:foregroundMark x1="87045" y1="31835" x2="91579" y2="58801"/>
                          <a14:foregroundMark x1="91336" y1="63296" x2="88502" y2="71286"/>
                          <a14:foregroundMark x1="90202" y1="73908" x2="94008" y2="68539"/>
                          <a14:foregroundMark x1="88259" y1="77154" x2="85587" y2="63670"/>
                          <a14:foregroundMark x1="81134" y1="76654" x2="20648" y2="93134"/>
                          <a14:foregroundMark x1="20648" y1="93134" x2="20486" y2="93009"/>
                          <a14:foregroundMark x1="8259" y1="23970" x2="7530" y2="34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91643" flipV="1">
              <a:off x="954770" y="703824"/>
              <a:ext cx="5162907" cy="33485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3A6A5A-2F90-C601-9E72-E4F737626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171932" flipV="1">
              <a:off x="2128112" y="2579800"/>
              <a:ext cx="1255549" cy="70476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8D1CBA-CAC2-4DEB-E2B0-487CD28DB19D}"/>
              </a:ext>
            </a:extLst>
          </p:cNvPr>
          <p:cNvGrpSpPr/>
          <p:nvPr/>
        </p:nvGrpSpPr>
        <p:grpSpPr>
          <a:xfrm>
            <a:off x="4304238" y="1024199"/>
            <a:ext cx="3055053" cy="1640677"/>
            <a:chOff x="-37148" y="4328891"/>
            <a:chExt cx="3055053" cy="1640677"/>
          </a:xfrm>
        </p:grpSpPr>
        <p:pic>
          <p:nvPicPr>
            <p:cNvPr id="13" name="Picture 12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D8C0A150-F37F-F0F7-9B1E-A4751552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AA5602-B8D6-0D83-B0FE-B2504F9A2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3A66679-FDA7-E1F4-E84C-35FD817D6EB9}"/>
              </a:ext>
            </a:extLst>
          </p:cNvPr>
          <p:cNvSpPr txBox="1"/>
          <p:nvPr/>
        </p:nvSpPr>
        <p:spPr>
          <a:xfrm>
            <a:off x="7522795" y="1024199"/>
            <a:ext cx="449179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6000" dirty="0">
                <a:solidFill>
                  <a:schemeClr val="accent1"/>
                </a:solidFill>
              </a:rPr>
              <a:t>Modularitás</a:t>
            </a:r>
            <a:endParaRPr lang="en-GB" sz="6000" dirty="0">
              <a:solidFill>
                <a:schemeClr val="accent1"/>
              </a:solidFill>
            </a:endParaRPr>
          </a:p>
          <a:p>
            <a:endParaRPr lang="hu-HU" sz="6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6000" dirty="0">
                <a:solidFill>
                  <a:schemeClr val="accent1"/>
                </a:solidFill>
              </a:rPr>
              <a:t>Időtállóság</a:t>
            </a:r>
            <a:endParaRPr lang="en-GB" sz="6000" dirty="0">
              <a:solidFill>
                <a:schemeClr val="accent1"/>
              </a:solidFill>
            </a:endParaRPr>
          </a:p>
          <a:p>
            <a:endParaRPr lang="hu-HU" sz="6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6000" dirty="0">
                <a:solidFill>
                  <a:schemeClr val="accent1"/>
                </a:solidFill>
              </a:rPr>
              <a:t>Lefedettség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47BDF3-1B0B-9989-F487-433018FA73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15" y="5179608"/>
            <a:ext cx="2816942" cy="70275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CA8E655-DD66-F1DA-A76D-8AD5F7F70D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6768" y="4996069"/>
            <a:ext cx="3882885" cy="390939"/>
          </a:xfrm>
          <a:prstGeom prst="bentConnector3">
            <a:avLst>
              <a:gd name="adj1" fmla="val 90273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957A3F-D491-4F50-9AFD-DDD0568B3805}"/>
              </a:ext>
            </a:extLst>
          </p:cNvPr>
          <p:cNvSpPr txBox="1"/>
          <p:nvPr/>
        </p:nvSpPr>
        <p:spPr>
          <a:xfrm>
            <a:off x="197725" y="4558778"/>
            <a:ext cx="34804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400" dirty="0" err="1">
                <a:solidFill>
                  <a:schemeClr val="accent1"/>
                </a:solidFill>
              </a:rPr>
              <a:t>Sticks</a:t>
            </a:r>
            <a:r>
              <a:rPr lang="hu-HU" sz="4400" dirty="0">
                <a:solidFill>
                  <a:schemeClr val="accent1"/>
                </a:solidFill>
              </a:rPr>
              <a:t>!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525DDE1-F64C-7989-9448-AEC22D5251C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43"/>
          <a:stretch/>
        </p:blipFill>
        <p:spPr>
          <a:xfrm rot="20801532">
            <a:off x="907178" y="3222951"/>
            <a:ext cx="199894" cy="2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0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7C1F47F-EC88-4F3F-3C53-A2BD69EE17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118" y="4463190"/>
            <a:ext cx="2081376" cy="1356364"/>
          </a:xfrm>
          <a:prstGeom prst="rect">
            <a:avLst/>
          </a:prstGeom>
        </p:spPr>
      </p:pic>
      <p:pic>
        <p:nvPicPr>
          <p:cNvPr id="31" name="Picture 30" descr="A yellow robot with legs&#10;&#10;Description automatically generated">
            <a:extLst>
              <a:ext uri="{FF2B5EF4-FFF2-40B4-BE49-F238E27FC236}">
                <a16:creationId xmlns:a16="http://schemas.microsoft.com/office/drawing/2014/main" id="{26D559BA-A04B-6813-D6C7-F59C5CFFE0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52679">
            <a:off x="6660688" y="4090905"/>
            <a:ext cx="2194377" cy="1887378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1CE193-FEAE-E76A-10E8-4397F50CE5D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hu-HU" u="sng" dirty="0"/>
              <a:t>Egyszerűség,	</a:t>
            </a:r>
          </a:p>
          <a:p>
            <a:r>
              <a:rPr lang="hu-HU" u="sng" dirty="0"/>
              <a:t>		Sokszínűség!</a:t>
            </a:r>
          </a:p>
          <a:p>
            <a:endParaRPr lang="hu-HU" dirty="0"/>
          </a:p>
          <a:p>
            <a:r>
              <a:rPr lang="hu-HU" dirty="0"/>
              <a:t>Érintett tantárgyak: 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Digitális Technika I.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Digitális Technika II.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 err="1">
                <a:solidFill>
                  <a:schemeClr val="accent2"/>
                </a:solidFill>
              </a:rPr>
              <a:t>LabVIEW</a:t>
            </a:r>
            <a:r>
              <a:rPr lang="hu-HU" dirty="0">
                <a:solidFill>
                  <a:schemeClr val="accent2"/>
                </a:solidFill>
              </a:rPr>
              <a:t> Programozás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Mikroprocesszorok rendszertechnikája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Elektronika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Mikrovezérlős rendszerfejlesztés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Számítógép Architektúrák II.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Ipari Képfeldolgozás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Mesterséges Intelligencia Alapjai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Digitális Jelfeldolgozás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Játékfejlesztés</a:t>
            </a:r>
          </a:p>
          <a:p>
            <a:pPr marL="800100" lvl="1" indent="-342900">
              <a:buFont typeface="+mj-lt"/>
              <a:buAutoNum type="arabicPeriod"/>
            </a:pPr>
            <a:r>
              <a:rPr lang="hu-HU" dirty="0">
                <a:solidFill>
                  <a:schemeClr val="accent2"/>
                </a:solidFill>
              </a:rPr>
              <a:t>Robotika II.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hu-HU" dirty="0">
              <a:solidFill>
                <a:schemeClr val="accent2"/>
              </a:solidFill>
            </a:endParaRP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9E1AB7-4C87-D593-4BEB-DDE7C3407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B7F4A-8910-BF45-346F-E9D3BC7DDF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888CCC-2805-B9F3-A303-C8B8877C5D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9238EFA-5E2C-579D-57F3-9A26C145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hu-HU" sz="3600" dirty="0"/>
              <a:t>Modularitás - Időtállóság - Lefedettség</a:t>
            </a:r>
            <a:endParaRPr lang="en-GB" sz="3600" dirty="0"/>
          </a:p>
        </p:txBody>
      </p:sp>
      <p:pic>
        <p:nvPicPr>
          <p:cNvPr id="13" name="Content Placeholder 12" descr="A room with computers and electronics&#10;&#10;Description automatically generated">
            <a:extLst>
              <a:ext uri="{FF2B5EF4-FFF2-40B4-BE49-F238E27FC236}">
                <a16:creationId xmlns:a16="http://schemas.microsoft.com/office/drawing/2014/main" id="{2EB4CC3D-9555-6EB5-87EE-11003167C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 amt="5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51" r="43767"/>
          <a:stretch/>
        </p:blipFill>
        <p:spPr>
          <a:xfrm>
            <a:off x="5028873" y="994190"/>
            <a:ext cx="3007184" cy="2152707"/>
          </a:xfr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ECED339-AF58-4220-7419-126A1FF0C314}"/>
              </a:ext>
            </a:extLst>
          </p:cNvPr>
          <p:cNvGrpSpPr/>
          <p:nvPr/>
        </p:nvGrpSpPr>
        <p:grpSpPr>
          <a:xfrm>
            <a:off x="5055119" y="2254773"/>
            <a:ext cx="1006916" cy="503395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3DB1629A-F88D-F78F-90AB-5986F00F3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2CEDC12-C114-4380-769F-89E7174FCC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B9B81F0-4EE4-2419-2044-7DBF7D2A0FA7}"/>
              </a:ext>
            </a:extLst>
          </p:cNvPr>
          <p:cNvGrpSpPr/>
          <p:nvPr/>
        </p:nvGrpSpPr>
        <p:grpSpPr>
          <a:xfrm>
            <a:off x="6364837" y="2626957"/>
            <a:ext cx="1006916" cy="503395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8" name="Picture 17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4C4EDD6E-2BAB-B109-01A9-1EA8486E2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CA456D6-41DB-8FAE-E73D-4D2F9F731A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8715794-2417-23B8-1B08-B4F66077F07B}"/>
              </a:ext>
            </a:extLst>
          </p:cNvPr>
          <p:cNvGrpSpPr/>
          <p:nvPr/>
        </p:nvGrpSpPr>
        <p:grpSpPr>
          <a:xfrm>
            <a:off x="7580732" y="1519044"/>
            <a:ext cx="420443" cy="220692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1" name="Picture 20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4B1EED6D-0568-E44C-52C1-C25DACFEE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3C7F80F-5DBA-9A15-713A-59FBEBC668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B9BCA844-3088-C6A2-6C60-EE4CC1C0CA5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06923" y="4204091"/>
            <a:ext cx="3204286" cy="1820833"/>
          </a:xfrm>
          <a:prstGeom prst="rect">
            <a:avLst/>
          </a:prstGeom>
        </p:spPr>
      </p:pic>
      <p:pic>
        <p:nvPicPr>
          <p:cNvPr id="40" name="Picture 39" descr="A grey robot with wheels&#10;&#10;Description automatically generated">
            <a:extLst>
              <a:ext uri="{FF2B5EF4-FFF2-40B4-BE49-F238E27FC236}">
                <a16:creationId xmlns:a16="http://schemas.microsoft.com/office/drawing/2014/main" id="{7FB570A7-8423-08C5-DC19-44A48BB720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0612" y="1328353"/>
            <a:ext cx="3006496" cy="2294959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8FD352C1-5EFD-D0B2-A193-EA97CE8595FE}"/>
              </a:ext>
            </a:extLst>
          </p:cNvPr>
          <p:cNvGrpSpPr/>
          <p:nvPr/>
        </p:nvGrpSpPr>
        <p:grpSpPr>
          <a:xfrm>
            <a:off x="9336505" y="1783597"/>
            <a:ext cx="1328429" cy="816401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5" name="Picture 44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9A38E2B8-398F-37A4-9E19-AB2F8A69B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AF9C3800-AE0D-AAFE-E432-C200EAD25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C1C6A32-D94E-7DF7-AB79-5120F96ECD5E}"/>
              </a:ext>
            </a:extLst>
          </p:cNvPr>
          <p:cNvGrpSpPr/>
          <p:nvPr/>
        </p:nvGrpSpPr>
        <p:grpSpPr>
          <a:xfrm>
            <a:off x="8440612" y="4966784"/>
            <a:ext cx="1767444" cy="998461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48" name="Picture 47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BA72B345-5E93-F971-AFA4-2A7CB6227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73E53AF-C47C-E052-1C02-5C0D6CFC40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6890210-DAD2-0FDF-120A-FBF81FA5C63B}"/>
              </a:ext>
            </a:extLst>
          </p:cNvPr>
          <p:cNvGrpSpPr/>
          <p:nvPr/>
        </p:nvGrpSpPr>
        <p:grpSpPr>
          <a:xfrm rot="21264994">
            <a:off x="7098236" y="3989032"/>
            <a:ext cx="926246" cy="430118"/>
            <a:chOff x="-37148" y="4328891"/>
            <a:chExt cx="3055053" cy="1640677"/>
          </a:xfrm>
          <a:effectLst>
            <a:glow rad="2286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1" name="Picture 50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102795E1-3268-6FF4-C9C3-AC65D7D8C5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48E11F33-8402-6A42-AD77-18C2210DF1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pic>
        <p:nvPicPr>
          <p:cNvPr id="54" name="Picture 53" descr="A black rectangular device with a white logo on it&#10;&#10;Description automatically generated">
            <a:extLst>
              <a:ext uri="{FF2B5EF4-FFF2-40B4-BE49-F238E27FC236}">
                <a16:creationId xmlns:a16="http://schemas.microsoft.com/office/drawing/2014/main" id="{6D12F075-98E4-1B35-542F-621171B8D6E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232" y="3445891"/>
            <a:ext cx="1736254" cy="73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905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DD0319D-A3A2-2714-15A4-F39C368FC5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8650155"/>
              </p:ext>
            </p:extLst>
          </p:nvPr>
        </p:nvGraphicFramePr>
        <p:xfrm>
          <a:off x="835025" y="987425"/>
          <a:ext cx="6172200" cy="4873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44296-2242-58D5-AD59-659C746F2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u-HU" dirty="0"/>
              <a:t>A várt eredmény az eszköz bevezetésével:</a:t>
            </a:r>
          </a:p>
          <a:p>
            <a:endParaRPr lang="hu-HU" dirty="0"/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Élményszerű laborgyakorlatok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Hallgatói motiváció növekedése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Nagyobb részvétel az tanórákon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Javuló érdemjegyek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Ipar szempontjából releváns, naprakész gyakorlati tapasztalat már az iskolapadban</a:t>
            </a:r>
          </a:p>
          <a:p>
            <a:pPr marL="457200" indent="-457200">
              <a:buFont typeface="+mj-lt"/>
              <a:buAutoNum type="arabicPeriod"/>
            </a:pPr>
            <a:r>
              <a:rPr lang="hu-HU" dirty="0"/>
              <a:t>Diploma után gyorsabb elhelyezkedés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A8805-5201-81C3-C67F-8F883D1C9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D6FF0-B96A-19FB-A56C-D8E336160E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B3AC6F-32F2-764E-D3C5-462109932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8F008E3-9210-C13D-30AB-BA161D04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Az eredmény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0099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">
            <a:extLst>
              <a:ext uri="{FF2B5EF4-FFF2-40B4-BE49-F238E27FC236}">
                <a16:creationId xmlns:a16="http://schemas.microsoft.com/office/drawing/2014/main" id="{82CF1E76-67D8-742D-006B-F3A9839A9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77" y="1112709"/>
            <a:ext cx="5157787" cy="823912"/>
          </a:xfrm>
        </p:spPr>
        <p:txBody>
          <a:bodyPr/>
          <a:lstStyle/>
          <a:p>
            <a:r>
              <a:rPr lang="hu-HU" dirty="0" err="1"/>
              <a:t>Előlnézet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1A53131-A625-D6A9-A782-878CF4392E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12709"/>
            <a:ext cx="5183188" cy="823912"/>
          </a:xfrm>
        </p:spPr>
        <p:txBody>
          <a:bodyPr/>
          <a:lstStyle/>
          <a:p>
            <a:r>
              <a:rPr lang="en-US" dirty="0"/>
              <a:t>H</a:t>
            </a:r>
            <a:r>
              <a:rPr lang="hu-HU" dirty="0"/>
              <a:t>átoldal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61CBC-DECB-3567-F343-8EE1B2DCCC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2E8216-2E5E-295F-906E-AB3A55062B5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422AC-3E6A-606D-150A-14799B381F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20" name="Title 8">
            <a:extLst>
              <a:ext uri="{FF2B5EF4-FFF2-40B4-BE49-F238E27FC236}">
                <a16:creationId xmlns:a16="http://schemas.microsoft.com/office/drawing/2014/main" id="{9687FA84-DC17-39CF-DDD9-3B6103F3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/>
          <a:lstStyle/>
          <a:p>
            <a:r>
              <a:rPr lang="hu-HU" dirty="0"/>
              <a:t>0. Látványterv</a:t>
            </a:r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3694D9-EB1F-7098-3F0E-C79C904F26EA}"/>
              </a:ext>
            </a:extLst>
          </p:cNvPr>
          <p:cNvGrpSpPr/>
          <p:nvPr/>
        </p:nvGrpSpPr>
        <p:grpSpPr>
          <a:xfrm rot="10249736" flipV="1">
            <a:off x="6246581" y="2305365"/>
            <a:ext cx="4882813" cy="3187638"/>
            <a:chOff x="954770" y="703824"/>
            <a:chExt cx="5162907" cy="3348574"/>
          </a:xfrm>
        </p:grpSpPr>
        <p:pic>
          <p:nvPicPr>
            <p:cNvPr id="8" name="Picture 7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C2541423-CC4F-F528-EC55-3DFC60FB7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245" b="93134" l="7530" r="93846">
                          <a14:foregroundMark x1="82915" y1="4245" x2="87206" y2="29089"/>
                          <a14:foregroundMark x1="81619" y1="6367" x2="75789" y2="10612"/>
                          <a14:foregroundMark x1="87045" y1="31835" x2="91579" y2="58801"/>
                          <a14:foregroundMark x1="91336" y1="63296" x2="88502" y2="71286"/>
                          <a14:foregroundMark x1="90202" y1="73908" x2="94008" y2="68539"/>
                          <a14:foregroundMark x1="88259" y1="77154" x2="85587" y2="63670"/>
                          <a14:foregroundMark x1="81134" y1="76654" x2="20648" y2="93134"/>
                          <a14:foregroundMark x1="20648" y1="93134" x2="20486" y2="93009"/>
                          <a14:foregroundMark x1="8259" y1="23970" x2="7530" y2="34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91643" flipV="1">
              <a:off x="954770" y="703824"/>
              <a:ext cx="5162907" cy="334857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4531EB2-E38F-A7B3-0975-00183AF31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171932" flipV="1">
              <a:off x="2128112" y="2579800"/>
              <a:ext cx="1255549" cy="704765"/>
            </a:xfrm>
            <a:prstGeom prst="rect">
              <a:avLst/>
            </a:prstGeom>
          </p:spPr>
        </p:pic>
      </p:grpSp>
      <p:pic>
        <p:nvPicPr>
          <p:cNvPr id="12" name="Content Placeholder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D094CD74-F1AE-619B-D4D8-D1FADA2E8E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10" b="92258" l="9932" r="93836">
                        <a14:foregroundMark x1="81592" y1="2323" x2="94349" y2="76903"/>
                        <a14:foregroundMark x1="94349" y1="76903" x2="22688" y2="93548"/>
                        <a14:foregroundMark x1="22688" y1="93548" x2="11240" y2="58186"/>
                        <a14:foregroundMark x1="9946" y1="47941" x2="8190" y2="26147"/>
                        <a14:foregroundMark x1="9270" y1="23804" x2="19829" y2="18773"/>
                        <a14:foregroundMark x1="55166" y1="8061" x2="55822" y2="8129"/>
                        <a14:foregroundMark x1="66901" y1="5838" x2="82021" y2="2710"/>
                        <a14:foregroundMark x1="82021" y1="2710" x2="81764" y2="2839"/>
                        <a14:foregroundMark x1="93065" y1="61806" x2="93921" y2="77806"/>
                        <a14:foregroundMark x1="93921" y1="77806" x2="92808" y2="64387"/>
                        <a14:foregroundMark x1="51627" y1="40258" x2="57962" y2="72258"/>
                        <a14:foregroundMark x1="57962" y1="72258" x2="56164" y2="72258"/>
                        <a14:foregroundMark x1="57791" y1="73161" x2="58390" y2="74710"/>
                        <a14:foregroundMark x1="76541" y1="77290" x2="73373" y2="81419"/>
                        <a14:foregroundMark x1="15068" y1="60258" x2="15068" y2="60258"/>
                        <a14:foregroundMark x1="69349" y1="42839" x2="69349" y2="42839"/>
                        <a14:foregroundMark x1="80993" y1="37677" x2="80993" y2="37677"/>
                        <a14:foregroundMark x1="83904" y1="77677" x2="83904" y2="77677"/>
                        <a14:foregroundMark x1="78938" y1="78581" x2="78938" y2="78581"/>
                        <a14:foregroundMark x1="93493" y1="77161" x2="35873" y2="92258"/>
                        <a14:foregroundMark x1="58390" y1="74968" x2="58390" y2="74968"/>
                        <a14:foregroundMark x1="59332" y1="76000" x2="57962" y2="72903"/>
                        <a14:foregroundMark x1="81935" y1="81548" x2="76884" y2="83613"/>
                        <a14:foregroundMark x1="54538" y1="15355" x2="53253" y2="11097"/>
                        <a14:foregroundMark x1="13099" y1="50065" x2="13099" y2="50065"/>
                        <a14:backgroundMark x1="55137" y1="8000" x2="21318" y2="17677"/>
                        <a14:backgroundMark x1="34075" y1="10323" x2="45976" y2="5419"/>
                        <a14:backgroundMark x1="45291" y1="7613" x2="49743" y2="6710"/>
                        <a14:backgroundMark x1="48459" y1="7226" x2="54623" y2="6194"/>
                        <a14:backgroundMark x1="11216" y1="53032" x2="11216" y2="53032"/>
                        <a14:backgroundMark x1="10616" y1="54839" x2="10616" y2="54839"/>
                        <a14:backgroundMark x1="10959" y1="56516" x2="10103" y2="51742"/>
                        <a14:backgroundMark x1="10360" y1="57935" x2="9589" y2="51613"/>
                        <a14:backgroundMark x1="10788" y1="60000" x2="9760" y2="48000"/>
                        <a14:backgroundMark x1="9760" y1="48000" x2="11216" y2="58194"/>
                        <a14:backgroundMark x1="56678" y1="7742" x2="56678" y2="7742"/>
                        <a14:backgroundMark x1="56336" y1="8000" x2="57192" y2="7355"/>
                        <a14:backgroundMark x1="55908" y1="8258" x2="59161" y2="6710"/>
                        <a14:backgroundMark x1="58219" y1="6968" x2="62842" y2="6194"/>
                        <a14:backgroundMark x1="62072" y1="6581" x2="64127" y2="6194"/>
                        <a14:backgroundMark x1="64298" y1="5806" x2="67295" y2="4774"/>
                        <a14:backgroundMark x1="23202" y1="17806" x2="19521" y2="18065"/>
                        <a14:backgroundMark x1="19949" y1="18581" x2="19949" y2="18581"/>
                        <a14:backgroundMark x1="8818" y1="25290" x2="8647" y2="24645"/>
                        <a14:backgroundMark x1="7791" y1="25548" x2="8647" y2="24645"/>
                        <a14:backgroundMark x1="7962" y1="24903" x2="9161" y2="24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76" y="2254200"/>
            <a:ext cx="5157788" cy="342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88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4E900A8-227E-3FD2-40C9-94ADA206F0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hu-HU" dirty="0"/>
              <a:t>Célkitűzés</a:t>
            </a:r>
          </a:p>
          <a:p>
            <a:pPr marL="457200" indent="-457200">
              <a:buAutoNum type="arabicPeriod"/>
            </a:pPr>
            <a:r>
              <a:rPr lang="hu-HU" dirty="0"/>
              <a:t>Blokk diagram</a:t>
            </a:r>
          </a:p>
          <a:p>
            <a:pPr marL="457200" indent="-457200">
              <a:buAutoNum type="arabicPeriod"/>
            </a:pPr>
            <a:r>
              <a:rPr lang="hu-HU" dirty="0"/>
              <a:t>Komponens pozíciók</a:t>
            </a:r>
          </a:p>
          <a:p>
            <a:pPr marL="457200" indent="-457200">
              <a:buAutoNum type="arabicPeriod"/>
            </a:pPr>
            <a:r>
              <a:rPr lang="hu-HU" dirty="0"/>
              <a:t>Alkalmazhatóság</a:t>
            </a:r>
          </a:p>
          <a:p>
            <a:pPr marL="457200" indent="-457200">
              <a:buAutoNum type="arabicPeriod"/>
            </a:pPr>
            <a:r>
              <a:rPr lang="hu-HU" dirty="0"/>
              <a:t>Költség és időterv</a:t>
            </a:r>
          </a:p>
          <a:p>
            <a:pPr marL="457200" indent="-457200">
              <a:buAutoNum type="arabicPeriod"/>
            </a:pPr>
            <a:r>
              <a:rPr lang="en-GB" dirty="0" err="1"/>
              <a:t>Referenci</a:t>
            </a:r>
            <a:r>
              <a:rPr lang="hu-HU" dirty="0" err="1"/>
              <a:t>ák</a:t>
            </a:r>
            <a:endParaRPr lang="hu-HU" dirty="0"/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1B0E03-2AE3-2996-5A2B-65C6EFFFA2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D4175C87-9D9D-48F5-A3C5-AC1ABE412E37}" type="datetime1">
              <a:rPr lang="en-US" smtClean="0"/>
              <a:pPr>
                <a:spcAft>
                  <a:spcPts val="600"/>
                </a:spcAft>
              </a:pPr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A70B8F-1F84-4EB2-4A21-F647CEFE6E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973DF6-59AF-A64D-6E61-F127DA7301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|  </a:t>
            </a:r>
            <a:fld id="{E6AD4CB5-781A-47F5-8249-E229C2D1C059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1BA4E942-EC5B-C8B2-1823-2F0965A97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/>
          <a:lstStyle/>
          <a:p>
            <a:r>
              <a:rPr lang="hu-HU" dirty="0"/>
              <a:t>0. Tematika</a:t>
            </a:r>
            <a:endParaRPr lang="en-US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A357AA82-FD3A-34DE-4817-F012A7004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0012" y="1381288"/>
            <a:ext cx="6172200" cy="4095423"/>
          </a:xfrm>
        </p:spPr>
      </p:pic>
    </p:spTree>
    <p:extLst>
      <p:ext uri="{BB962C8B-B14F-4D97-AF65-F5344CB8AC3E}">
        <p14:creationId xmlns:p14="http://schemas.microsoft.com/office/powerpoint/2010/main" val="405249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omputer chip with many different components&#10;&#10;Description automatically generated with medium confidence">
            <a:extLst>
              <a:ext uri="{FF2B5EF4-FFF2-40B4-BE49-F238E27FC236}">
                <a16:creationId xmlns:a16="http://schemas.microsoft.com/office/drawing/2014/main" id="{518D5436-76F6-B1E1-49EF-04BA56C13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25" y="1422646"/>
            <a:ext cx="6172200" cy="400318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C265F-1B1F-3F04-B22C-8DCE38C2D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Moduláris beágyazott rendszer fejlesztői platform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Megbízhatóság, hallgató-barát kezelhetőség és biztonság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 err="1"/>
              <a:t>B.sC</a:t>
            </a:r>
            <a:r>
              <a:rPr lang="hu-HU" dirty="0"/>
              <a:t>. Szinten szükséges perifériák, interfészek, protokollok tesztelhetősége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Új tanananyag tematika és megvalósítható projektek kidolgozása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E2E2E-25EA-1739-55A9-4E6619187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19B34-3B46-7C5B-E1A0-2AA4271D2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40982-D58C-5A75-6381-D60DAA3826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9C76D0-A1E3-C56F-73F2-E809E20D9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1. Célkitűzés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153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4C74C-E8E9-DF51-F121-23D6218D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DF0B-E2BA-43CC-A1E7-610515E15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61DDE-1E1E-3420-5D71-394E73233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9A980A-A0E8-E354-061D-49CE067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3" y="0"/>
            <a:ext cx="11851177" cy="735540"/>
          </a:xfrm>
        </p:spPr>
        <p:txBody>
          <a:bodyPr/>
          <a:lstStyle/>
          <a:p>
            <a:r>
              <a:rPr lang="hu-HU" dirty="0"/>
              <a:t>2. </a:t>
            </a:r>
            <a:r>
              <a:rPr lang="hu-HU" dirty="0" err="1"/>
              <a:t>Original</a:t>
            </a:r>
            <a:r>
              <a:rPr lang="hu-HU" dirty="0"/>
              <a:t> </a:t>
            </a:r>
            <a:r>
              <a:rPr lang="hu-HU" dirty="0" err="1"/>
              <a:t>Block</a:t>
            </a:r>
            <a:r>
              <a:rPr lang="hu-HU" dirty="0"/>
              <a:t> diagram</a:t>
            </a:r>
            <a:endParaRPr lang="en-US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6261B4B-040B-C276-1759-7CBD876CF708}"/>
              </a:ext>
            </a:extLst>
          </p:cNvPr>
          <p:cNvSpPr/>
          <p:nvPr/>
        </p:nvSpPr>
        <p:spPr>
          <a:xfrm>
            <a:off x="340824" y="1381351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NFC</a:t>
            </a:r>
            <a:endParaRPr lang="en-US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D0C7504-1443-4971-21C3-AB147A78224E}"/>
              </a:ext>
            </a:extLst>
          </p:cNvPr>
          <p:cNvSpPr/>
          <p:nvPr/>
        </p:nvSpPr>
        <p:spPr>
          <a:xfrm>
            <a:off x="340824" y="2305548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uSD</a:t>
            </a:r>
            <a:endParaRPr lang="en-US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6E9FDDB2-6C23-F300-AF99-CBF207E1F102}"/>
              </a:ext>
            </a:extLst>
          </p:cNvPr>
          <p:cNvSpPr/>
          <p:nvPr/>
        </p:nvSpPr>
        <p:spPr>
          <a:xfrm>
            <a:off x="340821" y="3229745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TFT SCREEN</a:t>
            </a:r>
            <a:endParaRPr lang="en-US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6A6D345F-F120-2DF6-3D5B-A08435676093}"/>
              </a:ext>
            </a:extLst>
          </p:cNvPr>
          <p:cNvSpPr/>
          <p:nvPr/>
        </p:nvSpPr>
        <p:spPr>
          <a:xfrm>
            <a:off x="340821" y="5024230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OUTPUT</a:t>
            </a:r>
            <a:endParaRPr lang="en-US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C7A465EE-12D9-AE26-0ED6-091AAB75C5CA}"/>
              </a:ext>
            </a:extLst>
          </p:cNvPr>
          <p:cNvSpPr/>
          <p:nvPr/>
        </p:nvSpPr>
        <p:spPr>
          <a:xfrm>
            <a:off x="2081349" y="1381351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RADIO</a:t>
            </a:r>
            <a:endParaRPr lang="en-US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DABDB78B-9250-8C11-7BFF-9623F0431A33}"/>
              </a:ext>
            </a:extLst>
          </p:cNvPr>
          <p:cNvSpPr/>
          <p:nvPr/>
        </p:nvSpPr>
        <p:spPr>
          <a:xfrm>
            <a:off x="340821" y="4150581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ACCEL / GYRO</a:t>
            </a:r>
            <a:endParaRPr lang="en-US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F65C36E3-0A8F-734D-F61B-55F7565E8EC6}"/>
              </a:ext>
            </a:extLst>
          </p:cNvPr>
          <p:cNvSpPr/>
          <p:nvPr/>
        </p:nvSpPr>
        <p:spPr>
          <a:xfrm>
            <a:off x="2081349" y="2305548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TEMP.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EA9E6A67-3B12-12C9-CD88-F535E687ACE1}"/>
              </a:ext>
            </a:extLst>
          </p:cNvPr>
          <p:cNvSpPr/>
          <p:nvPr/>
        </p:nvSpPr>
        <p:spPr>
          <a:xfrm>
            <a:off x="2081349" y="3266756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LCD</a:t>
            </a:r>
            <a:endParaRPr lang="en-US" dirty="0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0274C73-FE29-31B0-0F9E-C3774D2FF629}"/>
              </a:ext>
            </a:extLst>
          </p:cNvPr>
          <p:cNvSpPr/>
          <p:nvPr/>
        </p:nvSpPr>
        <p:spPr>
          <a:xfrm>
            <a:off x="3850374" y="1381351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ESP32</a:t>
            </a:r>
            <a:endParaRPr lang="en-US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1EE876E-ABA0-B459-8DD4-01D88ECAAA24}"/>
              </a:ext>
            </a:extLst>
          </p:cNvPr>
          <p:cNvSpPr/>
          <p:nvPr/>
        </p:nvSpPr>
        <p:spPr>
          <a:xfrm>
            <a:off x="2081349" y="4149540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OUTPUT</a:t>
            </a:r>
            <a:endParaRPr lang="en-US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6C5BCA41-057D-77CD-932E-5DFAEA3D1A8A}"/>
              </a:ext>
            </a:extLst>
          </p:cNvPr>
          <p:cNvSpPr/>
          <p:nvPr/>
        </p:nvSpPr>
        <p:spPr>
          <a:xfrm>
            <a:off x="3850374" y="3268457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OUTPUT</a:t>
            </a:r>
            <a:endParaRPr lang="en-US" dirty="0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F3176C9A-9DEC-C796-51F1-2B06E8755909}"/>
              </a:ext>
            </a:extLst>
          </p:cNvPr>
          <p:cNvSpPr/>
          <p:nvPr/>
        </p:nvSpPr>
        <p:spPr>
          <a:xfrm>
            <a:off x="3850374" y="2305548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USB-TTL</a:t>
            </a:r>
            <a:endParaRPr lang="en-US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90261BC-514D-16F0-A335-F82381DCCF17}"/>
              </a:ext>
            </a:extLst>
          </p:cNvPr>
          <p:cNvSpPr/>
          <p:nvPr/>
        </p:nvSpPr>
        <p:spPr>
          <a:xfrm>
            <a:off x="10736484" y="1402043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POT.</a:t>
            </a:r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2BCF84F2-780C-7EB4-CB1C-8787A160DCF3}"/>
              </a:ext>
            </a:extLst>
          </p:cNvPr>
          <p:cNvSpPr/>
          <p:nvPr/>
        </p:nvSpPr>
        <p:spPr>
          <a:xfrm>
            <a:off x="10736484" y="2326240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LIGHT</a:t>
            </a:r>
            <a:endParaRPr lang="en-US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3F8632A-4F8B-BC6A-CF35-F776A40D536A}"/>
              </a:ext>
            </a:extLst>
          </p:cNvPr>
          <p:cNvSpPr/>
          <p:nvPr/>
        </p:nvSpPr>
        <p:spPr>
          <a:xfrm>
            <a:off x="10736481" y="3250437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SOUND</a:t>
            </a:r>
            <a:endParaRPr lang="en-US" dirty="0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3F03EE1B-C9AE-6ADB-5AB3-F74AAAFE2B3D}"/>
              </a:ext>
            </a:extLst>
          </p:cNvPr>
          <p:cNvSpPr/>
          <p:nvPr/>
        </p:nvSpPr>
        <p:spPr>
          <a:xfrm>
            <a:off x="10736480" y="4174634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TEMP.</a:t>
            </a:r>
          </a:p>
          <a:p>
            <a:pPr algn="ctr"/>
            <a:r>
              <a:rPr lang="hu-HU" dirty="0"/>
              <a:t>PID</a:t>
            </a:r>
            <a:endParaRPr lang="en-US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8623093B-46B0-12B5-ABB2-633A3E03D286}"/>
              </a:ext>
            </a:extLst>
          </p:cNvPr>
          <p:cNvSpPr/>
          <p:nvPr/>
        </p:nvSpPr>
        <p:spPr>
          <a:xfrm>
            <a:off x="10736480" y="5098830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OUTPUT</a:t>
            </a:r>
            <a:endParaRPr lang="en-US" dirty="0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228BE755-3AA1-5232-4929-5D2B3AB8EA62}"/>
              </a:ext>
            </a:extLst>
          </p:cNvPr>
          <p:cNvSpPr/>
          <p:nvPr/>
        </p:nvSpPr>
        <p:spPr>
          <a:xfrm>
            <a:off x="9033556" y="1381351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KEYPAD / BUTTON</a:t>
            </a:r>
            <a:endParaRPr lang="en-US" dirty="0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D62B1CAF-C1B9-7568-CA04-1FFEE5E0C832}"/>
              </a:ext>
            </a:extLst>
          </p:cNvPr>
          <p:cNvSpPr/>
          <p:nvPr/>
        </p:nvSpPr>
        <p:spPr>
          <a:xfrm>
            <a:off x="9030389" y="2303371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LED</a:t>
            </a:r>
            <a:endParaRPr lang="en-US" dirty="0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164E5E7-FAAA-F760-3C31-73E15D027952}"/>
              </a:ext>
            </a:extLst>
          </p:cNvPr>
          <p:cNvSpPr/>
          <p:nvPr/>
        </p:nvSpPr>
        <p:spPr>
          <a:xfrm>
            <a:off x="7243352" y="3289331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NEOPIXEL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EEB062B-EA78-F2E6-F2A6-34FB84C7457D}"/>
              </a:ext>
            </a:extLst>
          </p:cNvPr>
          <p:cNvSpPr/>
          <p:nvPr/>
        </p:nvSpPr>
        <p:spPr>
          <a:xfrm>
            <a:off x="7243353" y="2337465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CAN_OUT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547681C1-C1CA-9C27-67DB-FF7047FD2D6B}"/>
              </a:ext>
            </a:extLst>
          </p:cNvPr>
          <p:cNvSpPr/>
          <p:nvPr/>
        </p:nvSpPr>
        <p:spPr>
          <a:xfrm>
            <a:off x="5538651" y="1254034"/>
            <a:ext cx="1114697" cy="4624251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MCU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5FBFB0-D1B5-66A5-0D9B-42AB18798C8E}"/>
              </a:ext>
            </a:extLst>
          </p:cNvPr>
          <p:cNvSpPr/>
          <p:nvPr/>
        </p:nvSpPr>
        <p:spPr>
          <a:xfrm>
            <a:off x="3675016" y="1254034"/>
            <a:ext cx="1524000" cy="2812869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69114-CE13-9C36-1170-5811F505C24C}"/>
              </a:ext>
            </a:extLst>
          </p:cNvPr>
          <p:cNvSpPr/>
          <p:nvPr/>
        </p:nvSpPr>
        <p:spPr>
          <a:xfrm>
            <a:off x="1909551" y="1217496"/>
            <a:ext cx="1524000" cy="3755098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5DE4B9-1AE0-53BA-DF8C-DB6D6FFA258D}"/>
              </a:ext>
            </a:extLst>
          </p:cNvPr>
          <p:cNvSpPr/>
          <p:nvPr/>
        </p:nvSpPr>
        <p:spPr>
          <a:xfrm>
            <a:off x="136170" y="1217496"/>
            <a:ext cx="1524000" cy="466079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ABDF4C16-041A-AD5D-F87E-ECB8E9101554}"/>
              </a:ext>
            </a:extLst>
          </p:cNvPr>
          <p:cNvSpPr/>
          <p:nvPr/>
        </p:nvSpPr>
        <p:spPr>
          <a:xfrm>
            <a:off x="9030389" y="4188077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PWM / D</a:t>
            </a:r>
            <a:br>
              <a:rPr lang="hu-HU" dirty="0"/>
            </a:br>
            <a:r>
              <a:rPr lang="hu-HU" dirty="0"/>
              <a:t>OUTPUT</a:t>
            </a:r>
            <a:endParaRPr lang="en-US" dirty="0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BFBCDC62-F409-77EC-C189-73CB6B3F44F1}"/>
              </a:ext>
            </a:extLst>
          </p:cNvPr>
          <p:cNvSpPr/>
          <p:nvPr/>
        </p:nvSpPr>
        <p:spPr>
          <a:xfrm>
            <a:off x="9028808" y="3334078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TEMP</a:t>
            </a:r>
            <a:r>
              <a:rPr lang="en-US" dirty="0"/>
              <a:t> /</a:t>
            </a:r>
          </a:p>
          <a:p>
            <a:pPr algn="ctr"/>
            <a:r>
              <a:rPr lang="en-US" dirty="0"/>
              <a:t>BUZZER</a:t>
            </a: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F480346B-480F-0CF9-7D73-B4B2940BCEE9}"/>
              </a:ext>
            </a:extLst>
          </p:cNvPr>
          <p:cNvSpPr/>
          <p:nvPr/>
        </p:nvSpPr>
        <p:spPr>
          <a:xfrm>
            <a:off x="7243351" y="4181867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MOTOR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1B13ADBE-5B3C-8B96-DDE3-067578265AD3}"/>
              </a:ext>
            </a:extLst>
          </p:cNvPr>
          <p:cNvSpPr/>
          <p:nvPr/>
        </p:nvSpPr>
        <p:spPr>
          <a:xfrm>
            <a:off x="7243353" y="1379153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USB HOST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CBC024-FB97-C714-919E-3168AD39AA90}"/>
              </a:ext>
            </a:extLst>
          </p:cNvPr>
          <p:cNvSpPr/>
          <p:nvPr/>
        </p:nvSpPr>
        <p:spPr>
          <a:xfrm>
            <a:off x="7059483" y="1269131"/>
            <a:ext cx="1524000" cy="375509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3E6CCC-3282-34E4-3B2E-23A83A90E0CD}"/>
              </a:ext>
            </a:extLst>
          </p:cNvPr>
          <p:cNvSpPr/>
          <p:nvPr/>
        </p:nvSpPr>
        <p:spPr>
          <a:xfrm>
            <a:off x="8806345" y="1254034"/>
            <a:ext cx="1524000" cy="3770196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F773E4-0344-4687-0F4A-A5DF51EF6D22}"/>
              </a:ext>
            </a:extLst>
          </p:cNvPr>
          <p:cNvSpPr/>
          <p:nvPr/>
        </p:nvSpPr>
        <p:spPr>
          <a:xfrm>
            <a:off x="10531830" y="1261039"/>
            <a:ext cx="1524000" cy="462425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0466860-5DA0-3B34-CC82-BEC1FF444E5D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4644912" y="3859007"/>
            <a:ext cx="717706" cy="1133498"/>
          </a:xfrm>
          <a:prstGeom prst="bentConnector2">
            <a:avLst/>
          </a:prstGeom>
          <a:ln w="3810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E70E64E-F727-0EA2-1FA2-BE2643425A90}"/>
              </a:ext>
            </a:extLst>
          </p:cNvPr>
          <p:cNvCxnSpPr>
            <a:cxnSpLocks/>
            <a:stCxn id="35" idx="2"/>
          </p:cNvCxnSpPr>
          <p:nvPr/>
        </p:nvCxnSpPr>
        <p:spPr>
          <a:xfrm rot="16200000" flipH="1">
            <a:off x="3954236" y="3689909"/>
            <a:ext cx="316774" cy="2882144"/>
          </a:xfrm>
          <a:prstGeom prst="bentConnector2">
            <a:avLst/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B4DB4D-79A2-D9A5-7DF1-0530330C41C2}"/>
              </a:ext>
            </a:extLst>
          </p:cNvPr>
          <p:cNvCxnSpPr>
            <a:cxnSpLocks/>
          </p:cNvCxnSpPr>
          <p:nvPr/>
        </p:nvCxnSpPr>
        <p:spPr>
          <a:xfrm>
            <a:off x="1675214" y="5861400"/>
            <a:ext cx="3878481" cy="16885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F87E39-5413-D39D-E8F2-9141DCF74A5E}"/>
              </a:ext>
            </a:extLst>
          </p:cNvPr>
          <p:cNvCxnSpPr>
            <a:cxnSpLocks/>
          </p:cNvCxnSpPr>
          <p:nvPr/>
        </p:nvCxnSpPr>
        <p:spPr>
          <a:xfrm flipH="1" flipV="1">
            <a:off x="6653348" y="5861400"/>
            <a:ext cx="3878481" cy="23889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1C98D9BE-1CEE-2B2F-9E35-CDFA5FB1027B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7828528" y="3849051"/>
            <a:ext cx="564639" cy="2914997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4CB4002-5F07-7D77-FD7B-02B41031411E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7084829" y="4592749"/>
            <a:ext cx="305174" cy="1168135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3D90488-F9FE-4D45-73E7-6DB0D372C716}"/>
              </a:ext>
            </a:extLst>
          </p:cNvPr>
          <p:cNvSpPr txBox="1"/>
          <p:nvPr/>
        </p:nvSpPr>
        <p:spPr>
          <a:xfrm>
            <a:off x="647940" y="800749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SPI</a:t>
            </a:r>
            <a:endParaRPr lang="en-US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B980B12-05E8-2A57-68E7-542C88F0ED92}"/>
              </a:ext>
            </a:extLst>
          </p:cNvPr>
          <p:cNvSpPr txBox="1"/>
          <p:nvPr/>
        </p:nvSpPr>
        <p:spPr>
          <a:xfrm>
            <a:off x="1909551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I</a:t>
            </a:r>
            <a:r>
              <a:rPr lang="hu-HU" sz="2000" b="1" baseline="30000" dirty="0"/>
              <a:t>2</a:t>
            </a:r>
            <a:r>
              <a:rPr lang="hu-HU" sz="2000" b="1" dirty="0"/>
              <a:t>C</a:t>
            </a:r>
            <a:endParaRPr lang="en-US" sz="2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38AFB0-C14F-932C-0E33-5169167916C6}"/>
              </a:ext>
            </a:extLst>
          </p:cNvPr>
          <p:cNvSpPr txBox="1"/>
          <p:nvPr/>
        </p:nvSpPr>
        <p:spPr>
          <a:xfrm>
            <a:off x="3675016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SERIAL</a:t>
            </a:r>
            <a:endParaRPr lang="en-US" sz="2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8054D0-2414-0AEB-76CD-FFB152423EBF}"/>
              </a:ext>
            </a:extLst>
          </p:cNvPr>
          <p:cNvSpPr txBox="1"/>
          <p:nvPr/>
        </p:nvSpPr>
        <p:spPr>
          <a:xfrm>
            <a:off x="7008025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SPECIAL</a:t>
            </a:r>
            <a:endParaRPr lang="en-US" sz="2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014200-AE91-85C8-D16C-7B78EEB8CAA5}"/>
              </a:ext>
            </a:extLst>
          </p:cNvPr>
          <p:cNvSpPr txBox="1"/>
          <p:nvPr/>
        </p:nvSpPr>
        <p:spPr>
          <a:xfrm>
            <a:off x="8773490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DIGITAL</a:t>
            </a:r>
            <a:endParaRPr lang="en-US" sz="20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51FBAD-CC55-25BE-D69F-020730D792C1}"/>
              </a:ext>
            </a:extLst>
          </p:cNvPr>
          <p:cNvSpPr txBox="1"/>
          <p:nvPr/>
        </p:nvSpPr>
        <p:spPr>
          <a:xfrm>
            <a:off x="10531829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ANALOG</a:t>
            </a:r>
            <a:endParaRPr lang="en-US" sz="20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32EA0D-4DD0-A517-E74E-9D62054C80C1}"/>
              </a:ext>
            </a:extLst>
          </p:cNvPr>
          <p:cNvSpPr txBox="1"/>
          <p:nvPr/>
        </p:nvSpPr>
        <p:spPr>
          <a:xfrm>
            <a:off x="4630906" y="546689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 PIN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15A120A-5996-3645-AB02-CFEA8E931C30}"/>
              </a:ext>
            </a:extLst>
          </p:cNvPr>
          <p:cNvSpPr txBox="1"/>
          <p:nvPr/>
        </p:nvSpPr>
        <p:spPr>
          <a:xfrm>
            <a:off x="4623116" y="48892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 PIN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B2CB9-5E67-9C11-2906-26F17AB3F36A}"/>
              </a:ext>
            </a:extLst>
          </p:cNvPr>
          <p:cNvSpPr txBox="1"/>
          <p:nvPr/>
        </p:nvSpPr>
        <p:spPr>
          <a:xfrm>
            <a:off x="4624152" y="4373306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4 PIN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C0DF6F-4422-8B3D-8B05-E849FEE9A24A}"/>
              </a:ext>
            </a:extLst>
          </p:cNvPr>
          <p:cNvSpPr txBox="1"/>
          <p:nvPr/>
        </p:nvSpPr>
        <p:spPr>
          <a:xfrm>
            <a:off x="6776113" y="4984239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 PIN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BDB2C1-1C24-A9F9-EA94-6DB4EFC6F77D}"/>
              </a:ext>
            </a:extLst>
          </p:cNvPr>
          <p:cNvSpPr txBox="1"/>
          <p:nvPr/>
        </p:nvSpPr>
        <p:spPr>
          <a:xfrm>
            <a:off x="7870864" y="5248033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23 PIN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D8B87C-5D38-8F39-E2C7-C1C367CC37D9}"/>
              </a:ext>
            </a:extLst>
          </p:cNvPr>
          <p:cNvSpPr txBox="1"/>
          <p:nvPr/>
        </p:nvSpPr>
        <p:spPr>
          <a:xfrm>
            <a:off x="8008849" y="5543209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5 PIN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577BF8-E3CB-549B-3737-B3CB5A7BC908}"/>
              </a:ext>
            </a:extLst>
          </p:cNvPr>
          <p:cNvSpPr txBox="1"/>
          <p:nvPr/>
        </p:nvSpPr>
        <p:spPr>
          <a:xfrm>
            <a:off x="5538650" y="860929"/>
            <a:ext cx="111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64/52 PIN</a:t>
            </a:r>
          </a:p>
        </p:txBody>
      </p:sp>
    </p:spTree>
    <p:extLst>
      <p:ext uri="{BB962C8B-B14F-4D97-AF65-F5344CB8AC3E}">
        <p14:creationId xmlns:p14="http://schemas.microsoft.com/office/powerpoint/2010/main" val="1182594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JE-Colour-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8500"/>
      </a:accent1>
      <a:accent2>
        <a:srgbClr val="4C14E5"/>
      </a:accent2>
      <a:accent3>
        <a:srgbClr val="EBEBEB"/>
      </a:accent3>
      <a:accent4>
        <a:srgbClr val="1E222D"/>
      </a:accent4>
      <a:accent5>
        <a:srgbClr val="5B9BD5"/>
      </a:accent5>
      <a:accent6>
        <a:srgbClr val="70AD47"/>
      </a:accent6>
      <a:hlink>
        <a:srgbClr val="4C14E5"/>
      </a:hlink>
      <a:folHlink>
        <a:srgbClr val="F69B3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JE_Template.potx" id="{A8D67F73-62AF-4045-9511-1BED7EE81CBE}" vid="{73E23921-F121-4174-A39E-7E4A30488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9292c1e-4449-4afd-920b-62e1b2b2640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7F8779E954B3C7458A50A451A15F9CD9" ma:contentTypeVersion="11" ma:contentTypeDescription="Új dokumentum létrehozása." ma:contentTypeScope="" ma:versionID="d61c7e7f75431db0bbb6cb8568dc80e4">
  <xsd:schema xmlns:xsd="http://www.w3.org/2001/XMLSchema" xmlns:xs="http://www.w3.org/2001/XMLSchema" xmlns:p="http://schemas.microsoft.com/office/2006/metadata/properties" xmlns:ns3="9a1754bc-392b-4b3f-9b09-34183940464a" xmlns:ns4="e9292c1e-4449-4afd-920b-62e1b2b26400" targetNamespace="http://schemas.microsoft.com/office/2006/metadata/properties" ma:root="true" ma:fieldsID="ad4bbcfe935f717b5b549559d817e97e" ns3:_="" ns4:_="">
    <xsd:import namespace="9a1754bc-392b-4b3f-9b09-34183940464a"/>
    <xsd:import namespace="e9292c1e-4449-4afd-920b-62e1b2b2640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1754bc-392b-4b3f-9b09-3418394046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Megosztási tipp kivonat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292c1e-4449-4afd-920b-62e1b2b264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FEB4CB-C2B5-4EC4-890C-AC92464CA42D}">
  <ds:schemaRefs>
    <ds:schemaRef ds:uri="http://purl.org/dc/terms/"/>
    <ds:schemaRef ds:uri="http://www.w3.org/XML/1998/namespace"/>
    <ds:schemaRef ds:uri="e9292c1e-4449-4afd-920b-62e1b2b26400"/>
    <ds:schemaRef ds:uri="http://schemas.microsoft.com/office/infopath/2007/PartnerControls"/>
    <ds:schemaRef ds:uri="http://purl.org/dc/elements/1.1/"/>
    <ds:schemaRef ds:uri="9a1754bc-392b-4b3f-9b09-34183940464a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A6BC0FE-BB1F-4283-94A4-276C57894D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1754bc-392b-4b3f-9b09-34183940464a"/>
    <ds:schemaRef ds:uri="e9292c1e-4449-4afd-920b-62e1b2b264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AECD26-F20D-4639-92DA-C6D972531B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NJE_Template</Template>
  <TotalTime>1190</TotalTime>
  <Words>890</Words>
  <Application>Microsoft Office PowerPoint</Application>
  <PresentationFormat>Widescreen</PresentationFormat>
  <Paragraphs>335</Paragraphs>
  <Slides>18</Slides>
  <Notes>4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A Problémaforrás</vt:lpstr>
      <vt:lpstr>A Koncepció</vt:lpstr>
      <vt:lpstr>Modularitás - Időtállóság - Lefedettség</vt:lpstr>
      <vt:lpstr>Az eredmény</vt:lpstr>
      <vt:lpstr>0. Látványterv</vt:lpstr>
      <vt:lpstr>0. Tematika</vt:lpstr>
      <vt:lpstr>1. Célkitűzés</vt:lpstr>
      <vt:lpstr>2. Original Block diagram</vt:lpstr>
      <vt:lpstr>2. STM32 Block diagram</vt:lpstr>
      <vt:lpstr>2. Arduino Block diagram</vt:lpstr>
      <vt:lpstr>4. Alkalmazhatóság</vt:lpstr>
      <vt:lpstr>3. Komponens pozíciók</vt:lpstr>
      <vt:lpstr>4. Alkalmazhatóság</vt:lpstr>
      <vt:lpstr>3. Komponens pozíciók</vt:lpstr>
      <vt:lpstr>4. Alkalmazhatóság</vt:lpstr>
      <vt:lpstr>Költség és időterv </vt:lpstr>
      <vt:lpstr>Referenciák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Kovács Márk</dc:creator>
  <cp:lastModifiedBy>Kovács Márk</cp:lastModifiedBy>
  <cp:revision>257</cp:revision>
  <dcterms:created xsi:type="dcterms:W3CDTF">2023-12-29T09:25:09Z</dcterms:created>
  <dcterms:modified xsi:type="dcterms:W3CDTF">2024-05-21T10:26:10Z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0x0101007F8779E954B3C7458A50A451A15F9CD9</vt:lpwstr>
  </property>
</Properties>
</file>